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5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6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7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8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  <p:sldMasterId id="2147483687" r:id="rId3"/>
    <p:sldMasterId id="2147483706" r:id="rId4"/>
    <p:sldMasterId id="2147483725" r:id="rId5"/>
    <p:sldMasterId id="2147483744" r:id="rId6"/>
    <p:sldMasterId id="2147483763" r:id="rId7"/>
    <p:sldMasterId id="2147483782" r:id="rId8"/>
    <p:sldMasterId id="2147483801" r:id="rId9"/>
  </p:sldMasterIdLst>
  <p:notesMasterIdLst>
    <p:notesMasterId r:id="rId39"/>
  </p:notesMasterIdLst>
  <p:sldIdLst>
    <p:sldId id="258" r:id="rId10"/>
    <p:sldId id="299" r:id="rId11"/>
    <p:sldId id="300" r:id="rId12"/>
    <p:sldId id="301" r:id="rId13"/>
    <p:sldId id="302" r:id="rId14"/>
    <p:sldId id="304" r:id="rId15"/>
    <p:sldId id="305" r:id="rId16"/>
    <p:sldId id="308" r:id="rId17"/>
    <p:sldId id="296" r:id="rId18"/>
    <p:sldId id="297" r:id="rId19"/>
    <p:sldId id="298" r:id="rId20"/>
    <p:sldId id="306" r:id="rId21"/>
    <p:sldId id="263" r:id="rId22"/>
    <p:sldId id="269" r:id="rId23"/>
    <p:sldId id="273" r:id="rId24"/>
    <p:sldId id="274" r:id="rId25"/>
    <p:sldId id="295" r:id="rId26"/>
    <p:sldId id="292" r:id="rId27"/>
    <p:sldId id="276" r:id="rId28"/>
    <p:sldId id="293" r:id="rId29"/>
    <p:sldId id="278" r:id="rId30"/>
    <p:sldId id="279" r:id="rId31"/>
    <p:sldId id="280" r:id="rId32"/>
    <p:sldId id="288" r:id="rId33"/>
    <p:sldId id="281" r:id="rId34"/>
    <p:sldId id="287" r:id="rId35"/>
    <p:sldId id="290" r:id="rId36"/>
    <p:sldId id="267" r:id="rId37"/>
    <p:sldId id="307" r:id="rId38"/>
  </p:sldIdLst>
  <p:sldSz cx="12190413" cy="6859588"/>
  <p:notesSz cx="6858000" cy="9144000"/>
  <p:defaultTextStyle>
    <a:defPPr>
      <a:defRPr lang="ru-RU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292929"/>
    <a:srgbClr val="C00000"/>
    <a:srgbClr val="334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818" autoAdjust="0"/>
  </p:normalViewPr>
  <p:slideViewPr>
    <p:cSldViewPr snapToGrid="0" snapToObjects="1">
      <p:cViewPr varScale="1">
        <p:scale>
          <a:sx n="111" d="100"/>
          <a:sy n="111" d="100"/>
        </p:scale>
        <p:origin x="-516" y="-84"/>
      </p:cViewPr>
      <p:guideLst>
        <p:guide orient="horz" pos="164"/>
        <p:guide orient="horz" pos="3884"/>
        <p:guide pos="210"/>
        <p:guide pos="12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F1197-DE39-4506-ADB6-98ACDEB26E27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FE251-7419-40FC-B0F7-022A9943C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31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E251-7419-40FC-B0F7-022A9943C98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030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E251-7419-40FC-B0F7-022A9943C98E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253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E251-7419-40FC-B0F7-022A9943C98E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222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E251-7419-40FC-B0F7-022A9943C98E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253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E251-7419-40FC-B0F7-022A9943C98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253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E251-7419-40FC-B0F7-022A9943C98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253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E251-7419-40FC-B0F7-022A9943C98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253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E251-7419-40FC-B0F7-022A9943C98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253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E251-7419-40FC-B0F7-022A9943C98E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253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E251-7419-40FC-B0F7-022A9943C98E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253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E251-7419-40FC-B0F7-022A9943C98E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253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E251-7419-40FC-B0F7-022A9943C98E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253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png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9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307" y="2130945"/>
            <a:ext cx="10361851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88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5A2F-DE83-46EB-BC0E-0068B5A94FE0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670FA-9539-4E8A-BB21-8DE25B17E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716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5A2F-DE83-46EB-BC0E-0068B5A94FE0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670FA-9539-4E8A-BB21-8DE25B17E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75144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29" y="1289467"/>
            <a:ext cx="5505355" cy="4280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32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10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08" y="6357167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043" y="1289480"/>
            <a:ext cx="5338967" cy="42806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C4CAAF58-D51D-2F45-BC38-B4EAB0CFADC2}"/>
              </a:ext>
            </a:extLst>
          </p:cNvPr>
          <p:cNvSpPr/>
          <p:nvPr userDrawn="1"/>
        </p:nvSpPr>
        <p:spPr>
          <a:xfrm>
            <a:off x="5671027" y="1289468"/>
            <a:ext cx="259457" cy="4280654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r>
              <a:rPr lang="ru-RU" sz="1800" dirty="0">
                <a:solidFill>
                  <a:prstClr val="black"/>
                </a:solidFill>
              </a:rPr>
              <a:t> </a:t>
            </a:r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xmlns="" id="{B780F91E-59E4-7E41-8159-0A9695B37680}"/>
              </a:ext>
            </a:extLst>
          </p:cNvPr>
          <p:cNvSpPr/>
          <p:nvPr userDrawn="1"/>
        </p:nvSpPr>
        <p:spPr>
          <a:xfrm>
            <a:off x="14" y="1289468"/>
            <a:ext cx="259457" cy="4280654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r>
              <a:rPr lang="ru-RU" sz="1800" dirty="0">
                <a:solidFill>
                  <a:prstClr val="black"/>
                </a:solidFill>
              </a:rPr>
              <a:t> </a:t>
            </a:r>
            <a:endParaRPr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72345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4" y="868119"/>
            <a:ext cx="2483677" cy="248457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32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10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08" y="6357167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144" y="1570171"/>
            <a:ext cx="6036866" cy="37192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B9A9E15C-3FB6-A548-B181-7143DD44330D}"/>
              </a:ext>
            </a:extLst>
          </p:cNvPr>
          <p:cNvSpPr/>
          <p:nvPr userDrawn="1"/>
        </p:nvSpPr>
        <p:spPr>
          <a:xfrm>
            <a:off x="4996420" y="1570168"/>
            <a:ext cx="259457" cy="371924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556" y="868119"/>
            <a:ext cx="2483677" cy="248457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13" y="3363746"/>
            <a:ext cx="2483677" cy="248457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556" y="3363746"/>
            <a:ext cx="2483677" cy="248457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37294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32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10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08" y="6357167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14" y="650018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195" y="536275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4222108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32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10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08" y="6357167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14" y="650018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195" y="536275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4" y="1622159"/>
            <a:ext cx="219890" cy="457800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2655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0560CFF3-0F6B-EE47-8233-2752BA7C190C}"/>
              </a:ext>
            </a:extLst>
          </p:cNvPr>
          <p:cNvSpPr/>
          <p:nvPr userDrawn="1"/>
        </p:nvSpPr>
        <p:spPr>
          <a:xfrm>
            <a:off x="13" y="1706136"/>
            <a:ext cx="12190413" cy="449403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32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10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08" y="6357167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xmlns="" id="{2E9797C7-8447-7949-8633-B9C1F8C8B7D2}"/>
              </a:ext>
            </a:extLst>
          </p:cNvPr>
          <p:cNvSpPr/>
          <p:nvPr userDrawn="1"/>
        </p:nvSpPr>
        <p:spPr>
          <a:xfrm>
            <a:off x="14" y="650018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xmlns="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195" y="536275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72995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FBDE76DB-A8FB-674B-86CB-3C735C2794DB}"/>
              </a:ext>
            </a:extLst>
          </p:cNvPr>
          <p:cNvSpPr/>
          <p:nvPr userDrawn="1"/>
        </p:nvSpPr>
        <p:spPr>
          <a:xfrm>
            <a:off x="13" y="1473376"/>
            <a:ext cx="12190413" cy="538621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32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10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08" y="6357167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D6E06661-EB7F-9A4F-ABE0-E508C3AF0496}"/>
              </a:ext>
            </a:extLst>
          </p:cNvPr>
          <p:cNvSpPr/>
          <p:nvPr userDrawn="1"/>
        </p:nvSpPr>
        <p:spPr>
          <a:xfrm>
            <a:off x="14" y="650018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xmlns="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195" y="536275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3092524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1" y="7"/>
            <a:ext cx="12190412" cy="68651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483" y="1295463"/>
            <a:ext cx="838630" cy="98393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6840" y="2404686"/>
            <a:ext cx="4381395" cy="400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1000" dirty="0">
                <a:solidFill>
                  <a:prstClr val="white"/>
                </a:solidFill>
                <a:cs typeface="Arial" panose="020B0604020202020204" pitchFamily="34" charset="0"/>
              </a:rPr>
              <a:t>ФЕДЕРАЛЬНАЯ СЛУЖБА</a:t>
            </a:r>
          </a:p>
          <a:p>
            <a:pPr algn="ctr" defTabSz="914400"/>
            <a:r>
              <a:rPr lang="ru-RU" sz="1000" dirty="0">
                <a:solidFill>
                  <a:prstClr val="white"/>
                </a:solidFill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0888" y="3846750"/>
            <a:ext cx="4860181" cy="84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7279" y="5528694"/>
            <a:ext cx="5565051" cy="400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5106" y="4642583"/>
            <a:ext cx="494045" cy="499216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defTabSz="914400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 sz="18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89874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7" y="6"/>
            <a:ext cx="5532004" cy="6850563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01840757-1A8F-8940-BE11-7CD26EE44EBD}"/>
              </a:ext>
            </a:extLst>
          </p:cNvPr>
          <p:cNvSpPr/>
          <p:nvPr userDrawn="1"/>
        </p:nvSpPr>
        <p:spPr>
          <a:xfrm>
            <a:off x="0" y="4381"/>
            <a:ext cx="5532004" cy="685520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xmlns="" id="{4F1E6446-080F-6744-BA0A-A2185B987FC3}"/>
              </a:ext>
            </a:extLst>
          </p:cNvPr>
          <p:cNvSpPr/>
          <p:nvPr userDrawn="1"/>
        </p:nvSpPr>
        <p:spPr>
          <a:xfrm>
            <a:off x="-387" y="9025"/>
            <a:ext cx="5545095" cy="1299665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xmlns="" id="{FF746D93-968B-0A4F-9742-5AFBFB36E8A1}"/>
              </a:ext>
            </a:extLst>
          </p:cNvPr>
          <p:cNvSpPr/>
          <p:nvPr userDrawn="1"/>
        </p:nvSpPr>
        <p:spPr>
          <a:xfrm>
            <a:off x="12696" y="5559923"/>
            <a:ext cx="5532004" cy="1299665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964DB4B-B7EC-3D47-A179-1426679A7A13}"/>
              </a:ext>
            </a:extLst>
          </p:cNvPr>
          <p:cNvGrpSpPr/>
          <p:nvPr userDrawn="1"/>
        </p:nvGrpSpPr>
        <p:grpSpPr>
          <a:xfrm>
            <a:off x="11696375" y="5700944"/>
            <a:ext cx="494045" cy="499216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defTabSz="914400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779541B8-14F7-6144-BB99-31217AC29512}"/>
              </a:ext>
            </a:extLst>
          </p:cNvPr>
          <p:cNvSpPr/>
          <p:nvPr userDrawn="1"/>
        </p:nvSpPr>
        <p:spPr>
          <a:xfrm>
            <a:off x="5086620" y="1308698"/>
            <a:ext cx="459013" cy="4251233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797" y="105250"/>
            <a:ext cx="917219" cy="107614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77D55F-3E95-904E-BFBB-D0759B65BA24}"/>
              </a:ext>
            </a:extLst>
          </p:cNvPr>
          <p:cNvSpPr txBox="1"/>
          <p:nvPr userDrawn="1"/>
        </p:nvSpPr>
        <p:spPr>
          <a:xfrm>
            <a:off x="1741006" y="457460"/>
            <a:ext cx="3830939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ФЕДЕРАЛЬНАЯ СЛУЖБА</a:t>
            </a:r>
          </a:p>
          <a:p>
            <a:pPr defTabSz="914400"/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471" y="1400699"/>
            <a:ext cx="3936488" cy="3988723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55987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3" y="5146"/>
            <a:ext cx="5556877" cy="6847418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defTabSz="914400"/>
            <a:endParaRPr sz="2111" dirty="0">
              <a:solidFill>
                <a:prstClr val="black"/>
              </a:solidFill>
            </a:endParaRPr>
          </a:p>
        </p:txBody>
      </p:sp>
      <p:sp>
        <p:nvSpPr>
          <p:cNvPr id="15" name="object 7"/>
          <p:cNvSpPr/>
          <p:nvPr userDrawn="1"/>
        </p:nvSpPr>
        <p:spPr>
          <a:xfrm>
            <a:off x="5086087" y="1410423"/>
            <a:ext cx="475754" cy="40368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2111" dirty="0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471" y="1400699"/>
            <a:ext cx="3936488" cy="3988723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6375" y="5700944"/>
            <a:ext cx="494045" cy="499216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defTabSz="914400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 sz="18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36242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xmlns="" id="{D8863855-8BDF-4E45-809B-F11F7FD06B41}"/>
              </a:ext>
            </a:extLst>
          </p:cNvPr>
          <p:cNvSpPr/>
          <p:nvPr userDrawn="1"/>
        </p:nvSpPr>
        <p:spPr>
          <a:xfrm>
            <a:off x="7" y="1894748"/>
            <a:ext cx="7034883" cy="3070107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180" y="779331"/>
            <a:ext cx="6083215" cy="5002683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xmlns="" id="{4DC73FA9-CFCC-4349-9EBF-D22E76F9EBCE}"/>
              </a:ext>
            </a:extLst>
          </p:cNvPr>
          <p:cNvSpPr/>
          <p:nvPr userDrawn="1"/>
        </p:nvSpPr>
        <p:spPr>
          <a:xfrm>
            <a:off x="497179" y="778100"/>
            <a:ext cx="6083215" cy="5002683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752" y="3494269"/>
            <a:ext cx="5610639" cy="2340705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882" y="840019"/>
            <a:ext cx="0" cy="499494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8615" y="778092"/>
            <a:ext cx="0" cy="2704244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325" y="2245080"/>
            <a:ext cx="0" cy="1249189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C58F501F-69CE-BA47-A198-563B3F244258}"/>
              </a:ext>
            </a:extLst>
          </p:cNvPr>
          <p:cNvSpPr/>
          <p:nvPr userDrawn="1"/>
        </p:nvSpPr>
        <p:spPr>
          <a:xfrm>
            <a:off x="752920" y="4897328"/>
            <a:ext cx="170312" cy="173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B797CEC3-3C0E-BF40-A6EC-9734EEE77799}"/>
              </a:ext>
            </a:extLst>
          </p:cNvPr>
          <p:cNvSpPr/>
          <p:nvPr userDrawn="1"/>
        </p:nvSpPr>
        <p:spPr>
          <a:xfrm>
            <a:off x="2162436" y="3423787"/>
            <a:ext cx="170312" cy="173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4B4724E-B60A-954B-8A4E-FA9A7CE72886}"/>
              </a:ext>
            </a:extLst>
          </p:cNvPr>
          <p:cNvSpPr/>
          <p:nvPr userDrawn="1"/>
        </p:nvSpPr>
        <p:spPr>
          <a:xfrm>
            <a:off x="4346552" y="692654"/>
            <a:ext cx="170312" cy="173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xmlns="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0630" y="1802032"/>
            <a:ext cx="4272336" cy="3070936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xmlns="" id="{60D482BB-06C7-7D43-A4B6-067B00C7448E}"/>
              </a:ext>
            </a:extLst>
          </p:cNvPr>
          <p:cNvSpPr/>
          <p:nvPr/>
        </p:nvSpPr>
        <p:spPr>
          <a:xfrm>
            <a:off x="7290637" y="5281559"/>
            <a:ext cx="494045" cy="499216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xmlns="" id="{DDF917D5-710B-2741-B703-C610905EA05E}"/>
              </a:ext>
            </a:extLst>
          </p:cNvPr>
          <p:cNvSpPr/>
          <p:nvPr/>
        </p:nvSpPr>
        <p:spPr>
          <a:xfrm>
            <a:off x="7470336" y="5400549"/>
            <a:ext cx="153559" cy="2885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019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4067" y="274728"/>
            <a:ext cx="365500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694" y="274728"/>
            <a:ext cx="10768198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5A2F-DE83-46EB-BC0E-0068B5A94FE0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670FA-9539-4E8A-BB21-8DE25B17E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05303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54"/>
            <a:ext cx="12190412" cy="686517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43F7883-713A-5147-9DF0-FE09901D61FC}"/>
              </a:ext>
            </a:extLst>
          </p:cNvPr>
          <p:cNvSpPr/>
          <p:nvPr userDrawn="1"/>
        </p:nvSpPr>
        <p:spPr>
          <a:xfrm>
            <a:off x="7" y="-1"/>
            <a:ext cx="12190413" cy="6884472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27816AD4-2F7A-1A4B-81F5-AB004BF47F0F}"/>
              </a:ext>
            </a:extLst>
          </p:cNvPr>
          <p:cNvSpPr/>
          <p:nvPr userDrawn="1"/>
        </p:nvSpPr>
        <p:spPr>
          <a:xfrm>
            <a:off x="159519" y="1778122"/>
            <a:ext cx="3572930" cy="2498065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9383B72-B490-E848-B1D5-D41FF1EA31E0}"/>
              </a:ext>
            </a:extLst>
          </p:cNvPr>
          <p:cNvSpPr/>
          <p:nvPr userDrawn="1"/>
        </p:nvSpPr>
        <p:spPr>
          <a:xfrm>
            <a:off x="2595725" y="4147589"/>
            <a:ext cx="6095207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 defTabSz="914400">
              <a:lnSpc>
                <a:spcPct val="114799"/>
              </a:lnSpc>
              <a:spcBef>
                <a:spcPts val="100"/>
              </a:spcBef>
            </a:pPr>
            <a:r>
              <a:rPr lang="ru-RU" sz="1800" dirty="0">
                <a:solidFill>
                  <a:srgbClr val="FFFFFF"/>
                </a:solidFill>
                <a:cs typeface="Arial"/>
              </a:rPr>
              <a:t>ОБЩЕСИ</a:t>
            </a:r>
            <a:r>
              <a:rPr lang="ru-RU" sz="1800" spc="-45" dirty="0">
                <a:solidFill>
                  <a:srgbClr val="FFFFFF"/>
                </a:solidFill>
                <a:cs typeface="Arial"/>
              </a:rPr>
              <a:t>С</a:t>
            </a:r>
            <a:r>
              <a:rPr lang="ru-RU" sz="1800" dirty="0">
                <a:solidFill>
                  <a:srgbClr val="FFFFFF"/>
                </a:solidFill>
                <a:cs typeface="Arial"/>
              </a:rPr>
              <a:t>ТЕМНЫЕ</a:t>
            </a:r>
            <a:br>
              <a:rPr lang="ru-RU" sz="1800" dirty="0">
                <a:solidFill>
                  <a:srgbClr val="FFFFFF"/>
                </a:solidFill>
                <a:cs typeface="Arial"/>
              </a:rPr>
            </a:br>
            <a:r>
              <a:rPr lang="ru-RU" sz="1800" spc="-10" dirty="0">
                <a:solidFill>
                  <a:srgbClr val="FFFFFF"/>
                </a:solidFill>
                <a:cs typeface="Arial"/>
              </a:rPr>
              <a:t>ВЫВОДЫ</a:t>
            </a:r>
            <a:endParaRPr lang="ru-RU" sz="1800" dirty="0">
              <a:solidFill>
                <a:prstClr val="black"/>
              </a:solidFill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538" y="388561"/>
            <a:ext cx="913981" cy="181390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xmlns="" id="{08AFF63D-7402-AE48-BC81-B45339A276A5}"/>
              </a:ext>
            </a:extLst>
          </p:cNvPr>
          <p:cNvSpPr/>
          <p:nvPr userDrawn="1"/>
        </p:nvSpPr>
        <p:spPr>
          <a:xfrm>
            <a:off x="3458702" y="9031"/>
            <a:ext cx="5273010" cy="68754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xmlns="" id="{C083EA45-9922-BB44-BCEE-4B899446618B}"/>
              </a:ext>
            </a:extLst>
          </p:cNvPr>
          <p:cNvSpPr/>
          <p:nvPr userDrawn="1"/>
        </p:nvSpPr>
        <p:spPr>
          <a:xfrm>
            <a:off x="3458701" y="5857280"/>
            <a:ext cx="5273012" cy="103622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399" y="5857273"/>
            <a:ext cx="8639353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B26E0C0E-E435-EF4C-B6F6-E5A05B9C2D21}"/>
              </a:ext>
            </a:extLst>
          </p:cNvPr>
          <p:cNvSpPr/>
          <p:nvPr userDrawn="1"/>
        </p:nvSpPr>
        <p:spPr>
          <a:xfrm>
            <a:off x="3344301" y="5746598"/>
            <a:ext cx="224062" cy="2164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8702" y="9024"/>
            <a:ext cx="0" cy="6850564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24359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14" y="1742560"/>
            <a:ext cx="4509745" cy="3374470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57BA722A-E58D-664F-9B1F-48BC983F82E0}"/>
              </a:ext>
            </a:extLst>
          </p:cNvPr>
          <p:cNvSpPr/>
          <p:nvPr userDrawn="1"/>
        </p:nvSpPr>
        <p:spPr>
          <a:xfrm>
            <a:off x="0" y="1742560"/>
            <a:ext cx="405077" cy="3374470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AB69561-8020-AB4B-A6D9-CC282A28B422}"/>
              </a:ext>
            </a:extLst>
          </p:cNvPr>
          <p:cNvSpPr/>
          <p:nvPr userDrawn="1"/>
        </p:nvSpPr>
        <p:spPr>
          <a:xfrm>
            <a:off x="6234896" y="-1"/>
            <a:ext cx="1094521" cy="6859588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xmlns="" id="{00D0B8EF-F7C1-F24A-B60A-5A84B8C63C08}"/>
              </a:ext>
            </a:extLst>
          </p:cNvPr>
          <p:cNvSpPr/>
          <p:nvPr/>
        </p:nvSpPr>
        <p:spPr>
          <a:xfrm>
            <a:off x="5461488" y="4901293"/>
            <a:ext cx="494045" cy="499216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xmlns="" id="{98ED11CC-7038-B341-89A6-A00AF6E52873}"/>
              </a:ext>
            </a:extLst>
          </p:cNvPr>
          <p:cNvSpPr/>
          <p:nvPr/>
        </p:nvSpPr>
        <p:spPr>
          <a:xfrm>
            <a:off x="5641187" y="5020283"/>
            <a:ext cx="153559" cy="2885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94804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26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04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02" y="6357161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8" y="650012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189" y="536269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C6912CD2-630D-9145-8B0C-4EAAD953FCA4}"/>
              </a:ext>
            </a:extLst>
          </p:cNvPr>
          <p:cNvSpPr/>
          <p:nvPr/>
        </p:nvSpPr>
        <p:spPr>
          <a:xfrm>
            <a:off x="1362719" y="1702015"/>
            <a:ext cx="3078860" cy="4428355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xmlns="" id="{15DB779B-12D8-0C4A-8B31-D54A79C87DA9}"/>
              </a:ext>
            </a:extLst>
          </p:cNvPr>
          <p:cNvSpPr/>
          <p:nvPr/>
        </p:nvSpPr>
        <p:spPr>
          <a:xfrm>
            <a:off x="1272398" y="2109945"/>
            <a:ext cx="3259500" cy="82164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xmlns="" id="{1630BC1B-B261-2F4A-A4A4-9E4033137F42}"/>
              </a:ext>
            </a:extLst>
          </p:cNvPr>
          <p:cNvSpPr/>
          <p:nvPr/>
        </p:nvSpPr>
        <p:spPr>
          <a:xfrm>
            <a:off x="4730521" y="1702015"/>
            <a:ext cx="3078860" cy="4428355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xmlns="" id="{FC5FEC04-B725-D14D-96DE-9103E05EC84B}"/>
              </a:ext>
            </a:extLst>
          </p:cNvPr>
          <p:cNvSpPr/>
          <p:nvPr/>
        </p:nvSpPr>
        <p:spPr>
          <a:xfrm>
            <a:off x="4640193" y="2109945"/>
            <a:ext cx="3259500" cy="82164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xmlns="" id="{C7F82BF4-97FF-FC48-95FF-6731C19E8700}"/>
              </a:ext>
            </a:extLst>
          </p:cNvPr>
          <p:cNvSpPr/>
          <p:nvPr/>
        </p:nvSpPr>
        <p:spPr>
          <a:xfrm>
            <a:off x="8098309" y="1702015"/>
            <a:ext cx="3078860" cy="4428355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4332BE53-4724-1243-B3E3-91DD9C15C72D}"/>
              </a:ext>
            </a:extLst>
          </p:cNvPr>
          <p:cNvSpPr/>
          <p:nvPr/>
        </p:nvSpPr>
        <p:spPr>
          <a:xfrm>
            <a:off x="8007988" y="2109945"/>
            <a:ext cx="3259500" cy="82164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599999" y="3032166"/>
            <a:ext cx="2557349" cy="2893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0450" y="3032166"/>
            <a:ext cx="2557349" cy="2893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2821" y="3032166"/>
            <a:ext cx="2557349" cy="2893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259" y="2231874"/>
            <a:ext cx="2960036" cy="55007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352" y="2231874"/>
            <a:ext cx="2960036" cy="55007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4975" y="2231874"/>
            <a:ext cx="2960036" cy="55007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259168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26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04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02" y="6357161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8" y="650012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189" y="536269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001" y="1687510"/>
            <a:ext cx="8309701" cy="4669651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" y="1622159"/>
            <a:ext cx="219890" cy="457800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53620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26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04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02" y="6357161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8" y="650012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189" y="536269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001" y="1687510"/>
            <a:ext cx="5180927" cy="4669651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063" y="1687510"/>
            <a:ext cx="5258305" cy="4669651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8" y="1622159"/>
            <a:ext cx="219890" cy="457800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54140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26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04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02" y="6357161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8" y="650012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189" y="536269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99994" y="1687510"/>
            <a:ext cx="3361888" cy="4669651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4479" y="1687510"/>
            <a:ext cx="3361888" cy="4669651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7831" y="1687510"/>
            <a:ext cx="3361888" cy="4669651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8" y="1622159"/>
            <a:ext cx="219890" cy="457800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50642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A32F654B-2BB9-1146-B60D-BED70D67F881}"/>
              </a:ext>
            </a:extLst>
          </p:cNvPr>
          <p:cNvSpPr/>
          <p:nvPr userDrawn="1"/>
        </p:nvSpPr>
        <p:spPr>
          <a:xfrm>
            <a:off x="7" y="1577426"/>
            <a:ext cx="8088847" cy="3879214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3985" y="844142"/>
            <a:ext cx="6346428" cy="4944964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4585" y="1155777"/>
            <a:ext cx="5295836" cy="397711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26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04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02" y="6357161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19" y="1685148"/>
            <a:ext cx="5861589" cy="31887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xmlns="" id="{515B5E40-509C-674A-A0CE-A82644D303E5}"/>
              </a:ext>
            </a:extLst>
          </p:cNvPr>
          <p:cNvSpPr/>
          <p:nvPr userDrawn="1"/>
        </p:nvSpPr>
        <p:spPr>
          <a:xfrm>
            <a:off x="8" y="650012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xmlns="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189" y="536269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9518083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" y="803375"/>
            <a:ext cx="5930471" cy="519082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26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04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02" y="6357161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043" y="1767304"/>
            <a:ext cx="5338967" cy="332499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6C49A229-F120-BD44-8911-B70221A59A36}"/>
              </a:ext>
            </a:extLst>
          </p:cNvPr>
          <p:cNvSpPr/>
          <p:nvPr userDrawn="1"/>
        </p:nvSpPr>
        <p:spPr>
          <a:xfrm>
            <a:off x="8" y="1539163"/>
            <a:ext cx="259457" cy="371924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53145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23" y="1289467"/>
            <a:ext cx="5505355" cy="4280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26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04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02" y="6357161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043" y="1289474"/>
            <a:ext cx="5338967" cy="42806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C4CAAF58-D51D-2F45-BC38-B4EAB0CFADC2}"/>
              </a:ext>
            </a:extLst>
          </p:cNvPr>
          <p:cNvSpPr/>
          <p:nvPr userDrawn="1"/>
        </p:nvSpPr>
        <p:spPr>
          <a:xfrm>
            <a:off x="5671021" y="1289468"/>
            <a:ext cx="259457" cy="4280654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r>
              <a:rPr lang="ru-RU" sz="1800" dirty="0">
                <a:solidFill>
                  <a:prstClr val="black"/>
                </a:solidFill>
              </a:rPr>
              <a:t> </a:t>
            </a:r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xmlns="" id="{B780F91E-59E4-7E41-8159-0A9695B37680}"/>
              </a:ext>
            </a:extLst>
          </p:cNvPr>
          <p:cNvSpPr/>
          <p:nvPr userDrawn="1"/>
        </p:nvSpPr>
        <p:spPr>
          <a:xfrm>
            <a:off x="8" y="1289468"/>
            <a:ext cx="259457" cy="4280654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r>
              <a:rPr lang="ru-RU" sz="1800" dirty="0">
                <a:solidFill>
                  <a:prstClr val="black"/>
                </a:solidFill>
              </a:rPr>
              <a:t> </a:t>
            </a:r>
            <a:endParaRPr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56353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8" y="868119"/>
            <a:ext cx="2483677" cy="248457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26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04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02" y="6357161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144" y="1570171"/>
            <a:ext cx="6036866" cy="37192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B9A9E15C-3FB6-A548-B181-7143DD44330D}"/>
              </a:ext>
            </a:extLst>
          </p:cNvPr>
          <p:cNvSpPr/>
          <p:nvPr userDrawn="1"/>
        </p:nvSpPr>
        <p:spPr>
          <a:xfrm>
            <a:off x="4996414" y="1570168"/>
            <a:ext cx="259457" cy="371924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550" y="868119"/>
            <a:ext cx="2483677" cy="248457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7" y="3363740"/>
            <a:ext cx="2483677" cy="248457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550" y="3363740"/>
            <a:ext cx="2483677" cy="248457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7630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3" y="0"/>
            <a:ext cx="12190412" cy="686517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477" y="1295463"/>
            <a:ext cx="838629" cy="98393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6859" y="2404678"/>
            <a:ext cx="4381395" cy="5336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0882" y="3846750"/>
            <a:ext cx="4860182" cy="1231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2400" dirty="0" smtClean="0"/>
            </a:lvl2pPr>
            <a:lvl3pPr>
              <a:defRPr lang="ru-RU" sz="24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7274" y="5528690"/>
            <a:ext cx="5565050" cy="60201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2400" smtClean="0"/>
            </a:lvl2pPr>
            <a:lvl3pPr>
              <a:defRPr lang="ru-RU" sz="24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6933" lvl="0">
              <a:spcBef>
                <a:spcPts val="133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5125" y="4642583"/>
            <a:ext cx="494045" cy="499216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7611370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26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04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02" y="6357161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8" y="650012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189" y="536269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7240727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26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04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02" y="6357161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8" y="650012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189" y="536269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" y="1622159"/>
            <a:ext cx="219890" cy="457800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79118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0560CFF3-0F6B-EE47-8233-2752BA7C190C}"/>
              </a:ext>
            </a:extLst>
          </p:cNvPr>
          <p:cNvSpPr/>
          <p:nvPr userDrawn="1"/>
        </p:nvSpPr>
        <p:spPr>
          <a:xfrm>
            <a:off x="7" y="1706130"/>
            <a:ext cx="12190413" cy="449403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26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04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02" y="6357161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xmlns="" id="{2E9797C7-8447-7949-8633-B9C1F8C8B7D2}"/>
              </a:ext>
            </a:extLst>
          </p:cNvPr>
          <p:cNvSpPr/>
          <p:nvPr userDrawn="1"/>
        </p:nvSpPr>
        <p:spPr>
          <a:xfrm>
            <a:off x="8" y="650012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xmlns="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189" y="536269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4071903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FBDE76DB-A8FB-674B-86CB-3C735C2794DB}"/>
              </a:ext>
            </a:extLst>
          </p:cNvPr>
          <p:cNvSpPr/>
          <p:nvPr userDrawn="1"/>
        </p:nvSpPr>
        <p:spPr>
          <a:xfrm>
            <a:off x="7" y="1473376"/>
            <a:ext cx="12190413" cy="538621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26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04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02" y="6357161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D6E06661-EB7F-9A4F-ABE0-E508C3AF0496}"/>
              </a:ext>
            </a:extLst>
          </p:cNvPr>
          <p:cNvSpPr/>
          <p:nvPr userDrawn="1"/>
        </p:nvSpPr>
        <p:spPr>
          <a:xfrm>
            <a:off x="8" y="650012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xmlns="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189" y="536269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4136850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1" y="0"/>
            <a:ext cx="12190412" cy="68651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476" y="1295463"/>
            <a:ext cx="838630" cy="98393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6833" y="2404679"/>
            <a:ext cx="4381395" cy="400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1000" dirty="0">
                <a:solidFill>
                  <a:prstClr val="white"/>
                </a:solidFill>
                <a:cs typeface="Arial" panose="020B0604020202020204" pitchFamily="34" charset="0"/>
              </a:rPr>
              <a:t>ФЕДЕРАЛЬНАЯ СЛУЖБА</a:t>
            </a:r>
          </a:p>
          <a:p>
            <a:pPr algn="ctr" defTabSz="914400"/>
            <a:r>
              <a:rPr lang="ru-RU" sz="1000" dirty="0">
                <a:solidFill>
                  <a:prstClr val="white"/>
                </a:solidFill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0881" y="3846750"/>
            <a:ext cx="4860181" cy="84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7272" y="5528687"/>
            <a:ext cx="5565051" cy="400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5099" y="4642583"/>
            <a:ext cx="494045" cy="499216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defTabSz="914400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 sz="18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107935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7" y="-1"/>
            <a:ext cx="5532004" cy="6850563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01840757-1A8F-8940-BE11-7CD26EE44EBD}"/>
              </a:ext>
            </a:extLst>
          </p:cNvPr>
          <p:cNvSpPr/>
          <p:nvPr userDrawn="1"/>
        </p:nvSpPr>
        <p:spPr>
          <a:xfrm>
            <a:off x="0" y="4381"/>
            <a:ext cx="5532004" cy="685520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xmlns="" id="{4F1E6446-080F-6744-BA0A-A2185B987FC3}"/>
              </a:ext>
            </a:extLst>
          </p:cNvPr>
          <p:cNvSpPr/>
          <p:nvPr userDrawn="1"/>
        </p:nvSpPr>
        <p:spPr>
          <a:xfrm>
            <a:off x="-394" y="9025"/>
            <a:ext cx="5545095" cy="1299665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xmlns="" id="{FF746D93-968B-0A4F-9742-5AFBFB36E8A1}"/>
              </a:ext>
            </a:extLst>
          </p:cNvPr>
          <p:cNvSpPr/>
          <p:nvPr userDrawn="1"/>
        </p:nvSpPr>
        <p:spPr>
          <a:xfrm>
            <a:off x="12696" y="5559923"/>
            <a:ext cx="5532004" cy="1299665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964DB4B-B7EC-3D47-A179-1426679A7A13}"/>
              </a:ext>
            </a:extLst>
          </p:cNvPr>
          <p:cNvGrpSpPr/>
          <p:nvPr userDrawn="1"/>
        </p:nvGrpSpPr>
        <p:grpSpPr>
          <a:xfrm>
            <a:off x="11696368" y="5700944"/>
            <a:ext cx="494045" cy="499216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defTabSz="914400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779541B8-14F7-6144-BB99-31217AC29512}"/>
              </a:ext>
            </a:extLst>
          </p:cNvPr>
          <p:cNvSpPr/>
          <p:nvPr userDrawn="1"/>
        </p:nvSpPr>
        <p:spPr>
          <a:xfrm>
            <a:off x="5086613" y="1308691"/>
            <a:ext cx="459013" cy="4251233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790" y="105243"/>
            <a:ext cx="917219" cy="107614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77D55F-3E95-904E-BFBB-D0759B65BA24}"/>
              </a:ext>
            </a:extLst>
          </p:cNvPr>
          <p:cNvSpPr txBox="1"/>
          <p:nvPr userDrawn="1"/>
        </p:nvSpPr>
        <p:spPr>
          <a:xfrm>
            <a:off x="1741006" y="457453"/>
            <a:ext cx="3830939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ФЕДЕРАЛЬНАЯ СЛУЖБА</a:t>
            </a:r>
          </a:p>
          <a:p>
            <a:pPr defTabSz="914400"/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471" y="1400699"/>
            <a:ext cx="3936488" cy="3988723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391023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3" y="5139"/>
            <a:ext cx="5556877" cy="6847418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defTabSz="914400"/>
            <a:endParaRPr sz="2111" dirty="0">
              <a:solidFill>
                <a:prstClr val="black"/>
              </a:solidFill>
            </a:endParaRPr>
          </a:p>
        </p:txBody>
      </p:sp>
      <p:sp>
        <p:nvSpPr>
          <p:cNvPr id="15" name="object 7"/>
          <p:cNvSpPr/>
          <p:nvPr userDrawn="1"/>
        </p:nvSpPr>
        <p:spPr>
          <a:xfrm>
            <a:off x="5086087" y="1410423"/>
            <a:ext cx="475754" cy="40368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2111" dirty="0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471" y="1400699"/>
            <a:ext cx="3936488" cy="3988723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6368" y="5700944"/>
            <a:ext cx="494045" cy="499216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defTabSz="914400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 sz="18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477850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xmlns="" id="{D8863855-8BDF-4E45-809B-F11F7FD06B41}"/>
              </a:ext>
            </a:extLst>
          </p:cNvPr>
          <p:cNvSpPr/>
          <p:nvPr userDrawn="1"/>
        </p:nvSpPr>
        <p:spPr>
          <a:xfrm>
            <a:off x="0" y="1894741"/>
            <a:ext cx="7034883" cy="3070107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173" y="779324"/>
            <a:ext cx="6083215" cy="5002683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xmlns="" id="{4DC73FA9-CFCC-4349-9EBF-D22E76F9EBCE}"/>
              </a:ext>
            </a:extLst>
          </p:cNvPr>
          <p:cNvSpPr/>
          <p:nvPr userDrawn="1"/>
        </p:nvSpPr>
        <p:spPr>
          <a:xfrm>
            <a:off x="497172" y="778093"/>
            <a:ext cx="6083215" cy="5002683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745" y="3494262"/>
            <a:ext cx="5610639" cy="2340705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882" y="840019"/>
            <a:ext cx="0" cy="499494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8615" y="778092"/>
            <a:ext cx="0" cy="2704244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325" y="2245073"/>
            <a:ext cx="0" cy="1249189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C58F501F-69CE-BA47-A198-563B3F244258}"/>
              </a:ext>
            </a:extLst>
          </p:cNvPr>
          <p:cNvSpPr/>
          <p:nvPr userDrawn="1"/>
        </p:nvSpPr>
        <p:spPr>
          <a:xfrm>
            <a:off x="752920" y="4897328"/>
            <a:ext cx="170312" cy="173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B797CEC3-3C0E-BF40-A6EC-9734EEE77799}"/>
              </a:ext>
            </a:extLst>
          </p:cNvPr>
          <p:cNvSpPr/>
          <p:nvPr userDrawn="1"/>
        </p:nvSpPr>
        <p:spPr>
          <a:xfrm>
            <a:off x="2162436" y="3423787"/>
            <a:ext cx="170312" cy="173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4B4724E-B60A-954B-8A4E-FA9A7CE72886}"/>
              </a:ext>
            </a:extLst>
          </p:cNvPr>
          <p:cNvSpPr/>
          <p:nvPr userDrawn="1"/>
        </p:nvSpPr>
        <p:spPr>
          <a:xfrm>
            <a:off x="4346552" y="692654"/>
            <a:ext cx="170312" cy="173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xmlns="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0630" y="1802025"/>
            <a:ext cx="4272336" cy="3070936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xmlns="" id="{60D482BB-06C7-7D43-A4B6-067B00C7448E}"/>
              </a:ext>
            </a:extLst>
          </p:cNvPr>
          <p:cNvSpPr/>
          <p:nvPr/>
        </p:nvSpPr>
        <p:spPr>
          <a:xfrm>
            <a:off x="7290630" y="5281559"/>
            <a:ext cx="494045" cy="499216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xmlns="" id="{DDF917D5-710B-2741-B703-C610905EA05E}"/>
              </a:ext>
            </a:extLst>
          </p:cNvPr>
          <p:cNvSpPr/>
          <p:nvPr/>
        </p:nvSpPr>
        <p:spPr>
          <a:xfrm>
            <a:off x="7470329" y="5400542"/>
            <a:ext cx="153559" cy="2885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93512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7"/>
            <a:ext cx="12190412" cy="686517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0413" cy="6884472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27816AD4-2F7A-1A4B-81F5-AB004BF47F0F}"/>
              </a:ext>
            </a:extLst>
          </p:cNvPr>
          <p:cNvSpPr/>
          <p:nvPr userDrawn="1"/>
        </p:nvSpPr>
        <p:spPr>
          <a:xfrm>
            <a:off x="159512" y="1778115"/>
            <a:ext cx="3572930" cy="2498065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9383B72-B490-E848-B1D5-D41FF1EA31E0}"/>
              </a:ext>
            </a:extLst>
          </p:cNvPr>
          <p:cNvSpPr/>
          <p:nvPr userDrawn="1"/>
        </p:nvSpPr>
        <p:spPr>
          <a:xfrm>
            <a:off x="2595718" y="4147582"/>
            <a:ext cx="6095207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 defTabSz="914400">
              <a:lnSpc>
                <a:spcPct val="114799"/>
              </a:lnSpc>
              <a:spcBef>
                <a:spcPts val="100"/>
              </a:spcBef>
            </a:pPr>
            <a:r>
              <a:rPr lang="ru-RU" sz="1800" dirty="0">
                <a:solidFill>
                  <a:srgbClr val="FFFFFF"/>
                </a:solidFill>
                <a:cs typeface="Arial"/>
              </a:rPr>
              <a:t>ОБЩЕСИ</a:t>
            </a:r>
            <a:r>
              <a:rPr lang="ru-RU" sz="1800" spc="-45" dirty="0">
                <a:solidFill>
                  <a:srgbClr val="FFFFFF"/>
                </a:solidFill>
                <a:cs typeface="Arial"/>
              </a:rPr>
              <a:t>С</a:t>
            </a:r>
            <a:r>
              <a:rPr lang="ru-RU" sz="1800" dirty="0">
                <a:solidFill>
                  <a:srgbClr val="FFFFFF"/>
                </a:solidFill>
                <a:cs typeface="Arial"/>
              </a:rPr>
              <a:t>ТЕМНЫЕ</a:t>
            </a:r>
            <a:br>
              <a:rPr lang="ru-RU" sz="1800" dirty="0">
                <a:solidFill>
                  <a:srgbClr val="FFFFFF"/>
                </a:solidFill>
                <a:cs typeface="Arial"/>
              </a:rPr>
            </a:br>
            <a:r>
              <a:rPr lang="ru-RU" sz="1800" spc="-10" dirty="0">
                <a:solidFill>
                  <a:srgbClr val="FFFFFF"/>
                </a:solidFill>
                <a:cs typeface="Arial"/>
              </a:rPr>
              <a:t>ВЫВОДЫ</a:t>
            </a:r>
            <a:endParaRPr lang="ru-RU" sz="1800" dirty="0">
              <a:solidFill>
                <a:prstClr val="black"/>
              </a:solidFill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538" y="388561"/>
            <a:ext cx="913981" cy="181390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xmlns="" id="{08AFF63D-7402-AE48-BC81-B45339A276A5}"/>
              </a:ext>
            </a:extLst>
          </p:cNvPr>
          <p:cNvSpPr/>
          <p:nvPr userDrawn="1"/>
        </p:nvSpPr>
        <p:spPr>
          <a:xfrm>
            <a:off x="3458702" y="9024"/>
            <a:ext cx="5273010" cy="68754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xmlns="" id="{C083EA45-9922-BB44-BCEE-4B899446618B}"/>
              </a:ext>
            </a:extLst>
          </p:cNvPr>
          <p:cNvSpPr/>
          <p:nvPr userDrawn="1"/>
        </p:nvSpPr>
        <p:spPr>
          <a:xfrm>
            <a:off x="3458701" y="5857273"/>
            <a:ext cx="5273012" cy="103622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392" y="5857273"/>
            <a:ext cx="8639353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B26E0C0E-E435-EF4C-B6F6-E5A05B9C2D21}"/>
              </a:ext>
            </a:extLst>
          </p:cNvPr>
          <p:cNvSpPr/>
          <p:nvPr userDrawn="1"/>
        </p:nvSpPr>
        <p:spPr>
          <a:xfrm>
            <a:off x="3344301" y="5746598"/>
            <a:ext cx="224062" cy="2164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8702" y="9024"/>
            <a:ext cx="0" cy="6850564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99902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14" y="1742560"/>
            <a:ext cx="4509745" cy="3374470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57BA722A-E58D-664F-9B1F-48BC983F82E0}"/>
              </a:ext>
            </a:extLst>
          </p:cNvPr>
          <p:cNvSpPr/>
          <p:nvPr userDrawn="1"/>
        </p:nvSpPr>
        <p:spPr>
          <a:xfrm>
            <a:off x="0" y="1742560"/>
            <a:ext cx="405077" cy="3374470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AB69561-8020-AB4B-A6D9-CC282A28B422}"/>
              </a:ext>
            </a:extLst>
          </p:cNvPr>
          <p:cNvSpPr/>
          <p:nvPr userDrawn="1"/>
        </p:nvSpPr>
        <p:spPr>
          <a:xfrm>
            <a:off x="6234889" y="-1"/>
            <a:ext cx="1094521" cy="6859588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xmlns="" id="{00D0B8EF-F7C1-F24A-B60A-5A84B8C63C08}"/>
              </a:ext>
            </a:extLst>
          </p:cNvPr>
          <p:cNvSpPr/>
          <p:nvPr/>
        </p:nvSpPr>
        <p:spPr>
          <a:xfrm>
            <a:off x="5461481" y="4901293"/>
            <a:ext cx="494045" cy="499216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xmlns="" id="{98ED11CC-7038-B341-89A6-A00AF6E52873}"/>
              </a:ext>
            </a:extLst>
          </p:cNvPr>
          <p:cNvSpPr/>
          <p:nvPr/>
        </p:nvSpPr>
        <p:spPr>
          <a:xfrm>
            <a:off x="5641180" y="5020276"/>
            <a:ext cx="153559" cy="2885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45671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45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23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21" y="6357180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27" y="650031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08" y="536288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020" y="1687529"/>
            <a:ext cx="8309701" cy="4669651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7" y="1622159"/>
            <a:ext cx="219890" cy="457800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42798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19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197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695" y="6357154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1" y="650005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182" y="536262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C6912CD2-630D-9145-8B0C-4EAAD953FCA4}"/>
              </a:ext>
            </a:extLst>
          </p:cNvPr>
          <p:cNvSpPr/>
          <p:nvPr/>
        </p:nvSpPr>
        <p:spPr>
          <a:xfrm>
            <a:off x="1362719" y="1702015"/>
            <a:ext cx="3078860" cy="4428355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xmlns="" id="{15DB779B-12D8-0C4A-8B31-D54A79C87DA9}"/>
              </a:ext>
            </a:extLst>
          </p:cNvPr>
          <p:cNvSpPr/>
          <p:nvPr/>
        </p:nvSpPr>
        <p:spPr>
          <a:xfrm>
            <a:off x="1272398" y="2109945"/>
            <a:ext cx="3259500" cy="82164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xmlns="" id="{1630BC1B-B261-2F4A-A4A4-9E4033137F42}"/>
              </a:ext>
            </a:extLst>
          </p:cNvPr>
          <p:cNvSpPr/>
          <p:nvPr/>
        </p:nvSpPr>
        <p:spPr>
          <a:xfrm>
            <a:off x="4730514" y="1702015"/>
            <a:ext cx="3078860" cy="4428355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xmlns="" id="{FC5FEC04-B725-D14D-96DE-9103E05EC84B}"/>
              </a:ext>
            </a:extLst>
          </p:cNvPr>
          <p:cNvSpPr/>
          <p:nvPr/>
        </p:nvSpPr>
        <p:spPr>
          <a:xfrm>
            <a:off x="4640193" y="2109945"/>
            <a:ext cx="3259500" cy="82164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xmlns="" id="{C7F82BF4-97FF-FC48-95FF-6731C19E8700}"/>
              </a:ext>
            </a:extLst>
          </p:cNvPr>
          <p:cNvSpPr/>
          <p:nvPr/>
        </p:nvSpPr>
        <p:spPr>
          <a:xfrm>
            <a:off x="8098309" y="1702015"/>
            <a:ext cx="3078860" cy="4428355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4332BE53-4724-1243-B3E3-91DD9C15C72D}"/>
              </a:ext>
            </a:extLst>
          </p:cNvPr>
          <p:cNvSpPr/>
          <p:nvPr/>
        </p:nvSpPr>
        <p:spPr>
          <a:xfrm>
            <a:off x="8007988" y="2109945"/>
            <a:ext cx="3259500" cy="82164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599992" y="3032159"/>
            <a:ext cx="2557349" cy="2893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0450" y="3032159"/>
            <a:ext cx="2557349" cy="2893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2814" y="3032159"/>
            <a:ext cx="2557349" cy="2893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252" y="2231874"/>
            <a:ext cx="2960036" cy="55007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345" y="2231874"/>
            <a:ext cx="2960036" cy="55007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4975" y="2231874"/>
            <a:ext cx="2960036" cy="55007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5307441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19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197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695" y="6357154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1" y="650005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182" y="536262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99994" y="1687503"/>
            <a:ext cx="8309701" cy="4669651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" y="1622159"/>
            <a:ext cx="219890" cy="457800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41493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19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197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695" y="6357154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1" y="650005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182" y="536262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99994" y="1687503"/>
            <a:ext cx="5180927" cy="4669651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063" y="1687503"/>
            <a:ext cx="5258305" cy="4669651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" y="1622159"/>
            <a:ext cx="219890" cy="457800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28145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19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197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695" y="6357154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1" y="650005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182" y="536262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99994" y="1687503"/>
            <a:ext cx="3361888" cy="4669651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4479" y="1687503"/>
            <a:ext cx="3361888" cy="4669651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7831" y="1687503"/>
            <a:ext cx="3361888" cy="4669651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" y="1622159"/>
            <a:ext cx="219890" cy="457800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9872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A32F654B-2BB9-1146-B60D-BED70D67F881}"/>
              </a:ext>
            </a:extLst>
          </p:cNvPr>
          <p:cNvSpPr/>
          <p:nvPr userDrawn="1"/>
        </p:nvSpPr>
        <p:spPr>
          <a:xfrm>
            <a:off x="0" y="1577426"/>
            <a:ext cx="8088847" cy="3879214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3985" y="844135"/>
            <a:ext cx="6346428" cy="4944964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4578" y="1155770"/>
            <a:ext cx="5295836" cy="397711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19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197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695" y="6357154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19" y="1685141"/>
            <a:ext cx="5861589" cy="31887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xmlns="" id="{515B5E40-509C-674A-A0CE-A82644D303E5}"/>
              </a:ext>
            </a:extLst>
          </p:cNvPr>
          <p:cNvSpPr/>
          <p:nvPr userDrawn="1"/>
        </p:nvSpPr>
        <p:spPr>
          <a:xfrm>
            <a:off x="1" y="650005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xmlns="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182" y="536262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8125903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375"/>
            <a:ext cx="5930471" cy="519082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19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197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695" y="6357154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043" y="1767297"/>
            <a:ext cx="5338967" cy="332499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6C49A229-F120-BD44-8911-B70221A59A36}"/>
              </a:ext>
            </a:extLst>
          </p:cNvPr>
          <p:cNvSpPr/>
          <p:nvPr userDrawn="1"/>
        </p:nvSpPr>
        <p:spPr>
          <a:xfrm>
            <a:off x="1" y="1539163"/>
            <a:ext cx="259457" cy="371924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61951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16" y="1289466"/>
            <a:ext cx="5505355" cy="4280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19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197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695" y="6357154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043" y="1289467"/>
            <a:ext cx="5338967" cy="42806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C4CAAF58-D51D-2F45-BC38-B4EAB0CFADC2}"/>
              </a:ext>
            </a:extLst>
          </p:cNvPr>
          <p:cNvSpPr/>
          <p:nvPr userDrawn="1"/>
        </p:nvSpPr>
        <p:spPr>
          <a:xfrm>
            <a:off x="5671014" y="1289465"/>
            <a:ext cx="259457" cy="4280654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r>
              <a:rPr lang="ru-RU" sz="1800" dirty="0">
                <a:solidFill>
                  <a:prstClr val="black"/>
                </a:solidFill>
              </a:rPr>
              <a:t> </a:t>
            </a:r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xmlns="" id="{B780F91E-59E4-7E41-8159-0A9695B37680}"/>
              </a:ext>
            </a:extLst>
          </p:cNvPr>
          <p:cNvSpPr/>
          <p:nvPr userDrawn="1"/>
        </p:nvSpPr>
        <p:spPr>
          <a:xfrm>
            <a:off x="1" y="1289464"/>
            <a:ext cx="259457" cy="4280654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r>
              <a:rPr lang="ru-RU" sz="1800" dirty="0">
                <a:solidFill>
                  <a:prstClr val="black"/>
                </a:solidFill>
              </a:rPr>
              <a:t> </a:t>
            </a:r>
            <a:endParaRPr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07330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8119"/>
            <a:ext cx="2483677" cy="248457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19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197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695" y="6357154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144" y="1570170"/>
            <a:ext cx="6036866" cy="37192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B9A9E15C-3FB6-A548-B181-7143DD44330D}"/>
              </a:ext>
            </a:extLst>
          </p:cNvPr>
          <p:cNvSpPr/>
          <p:nvPr userDrawn="1"/>
        </p:nvSpPr>
        <p:spPr>
          <a:xfrm>
            <a:off x="4996407" y="1570168"/>
            <a:ext cx="259457" cy="371924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543" y="868119"/>
            <a:ext cx="2483677" cy="248457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3733"/>
            <a:ext cx="2483677" cy="248457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543" y="3363733"/>
            <a:ext cx="2483677" cy="248457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3471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19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197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695" y="6357154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1" y="650005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182" y="536262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6951611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19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197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695" y="6357154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1" y="650005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182" y="536262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" y="1622159"/>
            <a:ext cx="219890" cy="457800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20971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45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23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21" y="6357180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27" y="650031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08" y="536288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C6912CD2-630D-9145-8B0C-4EAAD953FCA4}"/>
              </a:ext>
            </a:extLst>
          </p:cNvPr>
          <p:cNvSpPr/>
          <p:nvPr/>
        </p:nvSpPr>
        <p:spPr>
          <a:xfrm>
            <a:off x="1362719" y="1702015"/>
            <a:ext cx="3078860" cy="4428355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="" xmlns:a16="http://schemas.microsoft.com/office/drawing/2014/main" id="{15DB779B-12D8-0C4A-8B31-D54A79C87DA9}"/>
              </a:ext>
            </a:extLst>
          </p:cNvPr>
          <p:cNvSpPr/>
          <p:nvPr/>
        </p:nvSpPr>
        <p:spPr>
          <a:xfrm>
            <a:off x="1272398" y="2109945"/>
            <a:ext cx="3259500" cy="82164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>
            <a:extLst>
              <a:ext uri="{FF2B5EF4-FFF2-40B4-BE49-F238E27FC236}">
                <a16:creationId xmlns="" xmlns:a16="http://schemas.microsoft.com/office/drawing/2014/main" id="{1630BC1B-B261-2F4A-A4A4-9E4033137F42}"/>
              </a:ext>
            </a:extLst>
          </p:cNvPr>
          <p:cNvSpPr/>
          <p:nvPr/>
        </p:nvSpPr>
        <p:spPr>
          <a:xfrm>
            <a:off x="4730540" y="1702015"/>
            <a:ext cx="3078860" cy="4428355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="" xmlns:a16="http://schemas.microsoft.com/office/drawing/2014/main" id="{FC5FEC04-B725-D14D-96DE-9103E05EC84B}"/>
              </a:ext>
            </a:extLst>
          </p:cNvPr>
          <p:cNvSpPr/>
          <p:nvPr/>
        </p:nvSpPr>
        <p:spPr>
          <a:xfrm>
            <a:off x="4640193" y="2109945"/>
            <a:ext cx="3259500" cy="82164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>
            <a:extLst>
              <a:ext uri="{FF2B5EF4-FFF2-40B4-BE49-F238E27FC236}">
                <a16:creationId xmlns="" xmlns:a16="http://schemas.microsoft.com/office/drawing/2014/main" id="{C7F82BF4-97FF-FC48-95FF-6731C19E8700}"/>
              </a:ext>
            </a:extLst>
          </p:cNvPr>
          <p:cNvSpPr/>
          <p:nvPr/>
        </p:nvSpPr>
        <p:spPr>
          <a:xfrm>
            <a:off x="8098309" y="1702015"/>
            <a:ext cx="3078860" cy="4428355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>
            <a:extLst>
              <a:ext uri="{FF2B5EF4-FFF2-40B4-BE49-F238E27FC236}">
                <a16:creationId xmlns="" xmlns:a16="http://schemas.microsoft.com/office/drawing/2014/main" id="{4332BE53-4724-1243-B3E3-91DD9C15C72D}"/>
              </a:ext>
            </a:extLst>
          </p:cNvPr>
          <p:cNvSpPr/>
          <p:nvPr/>
        </p:nvSpPr>
        <p:spPr>
          <a:xfrm>
            <a:off x="8007988" y="2109945"/>
            <a:ext cx="3259500" cy="82164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018" y="3032185"/>
            <a:ext cx="2557349" cy="2893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0450" y="3032185"/>
            <a:ext cx="2557349" cy="2893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2840" y="3032185"/>
            <a:ext cx="2557349" cy="2893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278" y="2231874"/>
            <a:ext cx="2960036" cy="55007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371" y="2231874"/>
            <a:ext cx="2960036" cy="55007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4975" y="2231874"/>
            <a:ext cx="2960036" cy="55007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4187893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0560CFF3-0F6B-EE47-8233-2752BA7C190C}"/>
              </a:ext>
            </a:extLst>
          </p:cNvPr>
          <p:cNvSpPr/>
          <p:nvPr userDrawn="1"/>
        </p:nvSpPr>
        <p:spPr>
          <a:xfrm>
            <a:off x="0" y="1706123"/>
            <a:ext cx="12190413" cy="449403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19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197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695" y="6357154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xmlns="" id="{2E9797C7-8447-7949-8633-B9C1F8C8B7D2}"/>
              </a:ext>
            </a:extLst>
          </p:cNvPr>
          <p:cNvSpPr/>
          <p:nvPr userDrawn="1"/>
        </p:nvSpPr>
        <p:spPr>
          <a:xfrm>
            <a:off x="1" y="650005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xmlns="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182" y="536262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9863280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FBDE76DB-A8FB-674B-86CB-3C735C2794DB}"/>
              </a:ext>
            </a:extLst>
          </p:cNvPr>
          <p:cNvSpPr/>
          <p:nvPr userDrawn="1"/>
        </p:nvSpPr>
        <p:spPr>
          <a:xfrm>
            <a:off x="0" y="1473376"/>
            <a:ext cx="12190413" cy="538621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19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197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695" y="6357154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D6E06661-EB7F-9A4F-ABE0-E508C3AF0496}"/>
              </a:ext>
            </a:extLst>
          </p:cNvPr>
          <p:cNvSpPr/>
          <p:nvPr userDrawn="1"/>
        </p:nvSpPr>
        <p:spPr>
          <a:xfrm>
            <a:off x="1" y="650005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xmlns="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182" y="536262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8239835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307" y="2130945"/>
            <a:ext cx="10361851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88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5A2F-DE83-46EB-BC0E-0068B5A94F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670FA-9539-4E8A-BB21-8DE25B17E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16506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5A2F-DE83-46EB-BC0E-0068B5A94F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670FA-9539-4E8A-BB21-8DE25B17E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25626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85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85" y="2907413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5A2F-DE83-46EB-BC0E-0068B5A94F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670FA-9539-4E8A-BB21-8DE25B17E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54109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695" y="1600571"/>
            <a:ext cx="7210545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6413" y="1600571"/>
            <a:ext cx="7212661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5A2F-DE83-46EB-BC0E-0068B5A94F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670FA-9539-4E8A-BB21-8DE25B17E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68075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5405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561" y="2175405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5A2F-DE83-46EB-BC0E-0068B5A94F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670FA-9539-4E8A-BB21-8DE25B17E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50325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5A2F-DE83-46EB-BC0E-0068B5A94F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670FA-9539-4E8A-BB21-8DE25B17E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72793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5A2F-DE83-46EB-BC0E-0068B5A94F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670FA-9539-4E8A-BB21-8DE25B17E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93576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113" y="273140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459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5A2F-DE83-46EB-BC0E-0068B5A94F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670FA-9539-4E8A-BB21-8DE25B17E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7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xmlns="" id="{D8863855-8BDF-4E45-809B-F11F7FD06B41}"/>
              </a:ext>
            </a:extLst>
          </p:cNvPr>
          <p:cNvSpPr/>
          <p:nvPr userDrawn="1"/>
        </p:nvSpPr>
        <p:spPr>
          <a:xfrm>
            <a:off x="26" y="1894767"/>
            <a:ext cx="7034883" cy="3070107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199" y="779350"/>
            <a:ext cx="6083215" cy="5002683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xmlns="" id="{4DC73FA9-CFCC-4349-9EBF-D22E76F9EBCE}"/>
              </a:ext>
            </a:extLst>
          </p:cNvPr>
          <p:cNvSpPr/>
          <p:nvPr userDrawn="1"/>
        </p:nvSpPr>
        <p:spPr>
          <a:xfrm>
            <a:off x="497198" y="778119"/>
            <a:ext cx="6083215" cy="5002683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771" y="3494288"/>
            <a:ext cx="5610639" cy="2340705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882" y="840019"/>
            <a:ext cx="0" cy="499494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8615" y="778092"/>
            <a:ext cx="0" cy="2704244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325" y="2245099"/>
            <a:ext cx="0" cy="1249189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C58F501F-69CE-BA47-A198-563B3F244258}"/>
              </a:ext>
            </a:extLst>
          </p:cNvPr>
          <p:cNvSpPr/>
          <p:nvPr userDrawn="1"/>
        </p:nvSpPr>
        <p:spPr>
          <a:xfrm>
            <a:off x="752920" y="4897328"/>
            <a:ext cx="170312" cy="173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B797CEC3-3C0E-BF40-A6EC-9734EEE77799}"/>
              </a:ext>
            </a:extLst>
          </p:cNvPr>
          <p:cNvSpPr/>
          <p:nvPr userDrawn="1"/>
        </p:nvSpPr>
        <p:spPr>
          <a:xfrm>
            <a:off x="2162436" y="3423787"/>
            <a:ext cx="170312" cy="173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4B4724E-B60A-954B-8A4E-FA9A7CE72886}"/>
              </a:ext>
            </a:extLst>
          </p:cNvPr>
          <p:cNvSpPr/>
          <p:nvPr userDrawn="1"/>
        </p:nvSpPr>
        <p:spPr>
          <a:xfrm>
            <a:off x="4346552" y="692654"/>
            <a:ext cx="170312" cy="173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xmlns="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0630" y="1802051"/>
            <a:ext cx="4272336" cy="3070936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xmlns="" id="{60D482BB-06C7-7D43-A4B6-067B00C7448E}"/>
              </a:ext>
            </a:extLst>
          </p:cNvPr>
          <p:cNvSpPr/>
          <p:nvPr/>
        </p:nvSpPr>
        <p:spPr>
          <a:xfrm>
            <a:off x="7290656" y="5281559"/>
            <a:ext cx="494045" cy="499216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xmlns="" id="{DDF917D5-710B-2741-B703-C610905EA05E}"/>
              </a:ext>
            </a:extLst>
          </p:cNvPr>
          <p:cNvSpPr/>
          <p:nvPr/>
        </p:nvSpPr>
        <p:spPr>
          <a:xfrm>
            <a:off x="7470355" y="5400568"/>
            <a:ext cx="153559" cy="2885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194015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38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43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5A2F-DE83-46EB-BC0E-0068B5A94F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670FA-9539-4E8A-BB21-8DE25B17E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29453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5A2F-DE83-46EB-BC0E-0068B5A94F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670FA-9539-4E8A-BB21-8DE25B17E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0723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4067" y="274728"/>
            <a:ext cx="365500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694" y="274728"/>
            <a:ext cx="10768198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5A2F-DE83-46EB-BC0E-0068B5A94F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670FA-9539-4E8A-BB21-8DE25B17E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85572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3" y="0"/>
            <a:ext cx="12190412" cy="686517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477" y="1295463"/>
            <a:ext cx="838629" cy="98393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6859" y="2404678"/>
            <a:ext cx="4381395" cy="5336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1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0882" y="3846750"/>
            <a:ext cx="4860182" cy="1231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2400" dirty="0" smtClean="0"/>
            </a:lvl2pPr>
            <a:lvl3pPr>
              <a:defRPr lang="ru-RU" sz="24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7274" y="5528690"/>
            <a:ext cx="5565050" cy="60201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2400" smtClean="0"/>
            </a:lvl2pPr>
            <a:lvl3pPr>
              <a:defRPr lang="ru-RU" sz="24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6933" lvl="0">
              <a:spcBef>
                <a:spcPts val="133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5125" y="4642583"/>
            <a:ext cx="494045" cy="499216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775935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3" y="5140"/>
            <a:ext cx="5556877" cy="6847419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800">
              <a:solidFill>
                <a:prstClr val="black"/>
              </a:solidFill>
            </a:endParaRPr>
          </a:p>
        </p:txBody>
      </p:sp>
      <p:sp>
        <p:nvSpPr>
          <p:cNvPr id="15" name="object 7"/>
          <p:cNvSpPr/>
          <p:nvPr userDrawn="1"/>
        </p:nvSpPr>
        <p:spPr>
          <a:xfrm>
            <a:off x="5086087" y="1410424"/>
            <a:ext cx="475754" cy="40368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800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471" y="1400699"/>
            <a:ext cx="3936488" cy="3988723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6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6394" y="5700944"/>
            <a:ext cx="494045" cy="499216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871523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45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23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21" y="6357180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27" y="650031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08" y="536288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020" y="1687529"/>
            <a:ext cx="8309701" cy="4669651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7" y="1622159"/>
            <a:ext cx="219890" cy="457800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25430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45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23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21" y="6357180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27" y="650031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08" y="536288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C6912CD2-630D-9145-8B0C-4EAAD953FCA4}"/>
              </a:ext>
            </a:extLst>
          </p:cNvPr>
          <p:cNvSpPr/>
          <p:nvPr/>
        </p:nvSpPr>
        <p:spPr>
          <a:xfrm>
            <a:off x="1362719" y="1702015"/>
            <a:ext cx="3078860" cy="4428355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="" xmlns:a16="http://schemas.microsoft.com/office/drawing/2014/main" id="{15DB779B-12D8-0C4A-8B31-D54A79C87DA9}"/>
              </a:ext>
            </a:extLst>
          </p:cNvPr>
          <p:cNvSpPr/>
          <p:nvPr/>
        </p:nvSpPr>
        <p:spPr>
          <a:xfrm>
            <a:off x="1272398" y="2109945"/>
            <a:ext cx="3259500" cy="82164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">
            <a:extLst>
              <a:ext uri="{FF2B5EF4-FFF2-40B4-BE49-F238E27FC236}">
                <a16:creationId xmlns="" xmlns:a16="http://schemas.microsoft.com/office/drawing/2014/main" id="{1630BC1B-B261-2F4A-A4A4-9E4033137F42}"/>
              </a:ext>
            </a:extLst>
          </p:cNvPr>
          <p:cNvSpPr/>
          <p:nvPr/>
        </p:nvSpPr>
        <p:spPr>
          <a:xfrm>
            <a:off x="4730540" y="1702015"/>
            <a:ext cx="3078860" cy="4428355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16">
            <a:extLst>
              <a:ext uri="{FF2B5EF4-FFF2-40B4-BE49-F238E27FC236}">
                <a16:creationId xmlns="" xmlns:a16="http://schemas.microsoft.com/office/drawing/2014/main" id="{FC5FEC04-B725-D14D-96DE-9103E05EC84B}"/>
              </a:ext>
            </a:extLst>
          </p:cNvPr>
          <p:cNvSpPr/>
          <p:nvPr/>
        </p:nvSpPr>
        <p:spPr>
          <a:xfrm>
            <a:off x="4640193" y="2109945"/>
            <a:ext cx="3259500" cy="82164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">
            <a:extLst>
              <a:ext uri="{FF2B5EF4-FFF2-40B4-BE49-F238E27FC236}">
                <a16:creationId xmlns="" xmlns:a16="http://schemas.microsoft.com/office/drawing/2014/main" id="{C7F82BF4-97FF-FC48-95FF-6731C19E8700}"/>
              </a:ext>
            </a:extLst>
          </p:cNvPr>
          <p:cNvSpPr/>
          <p:nvPr/>
        </p:nvSpPr>
        <p:spPr>
          <a:xfrm>
            <a:off x="8098309" y="1702015"/>
            <a:ext cx="3078860" cy="4428355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16">
            <a:extLst>
              <a:ext uri="{FF2B5EF4-FFF2-40B4-BE49-F238E27FC236}">
                <a16:creationId xmlns="" xmlns:a16="http://schemas.microsoft.com/office/drawing/2014/main" id="{4332BE53-4724-1243-B3E3-91DD9C15C72D}"/>
              </a:ext>
            </a:extLst>
          </p:cNvPr>
          <p:cNvSpPr/>
          <p:nvPr/>
        </p:nvSpPr>
        <p:spPr>
          <a:xfrm>
            <a:off x="8007988" y="2109945"/>
            <a:ext cx="3259500" cy="82164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018" y="3032185"/>
            <a:ext cx="2557349" cy="2893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0450" y="3032185"/>
            <a:ext cx="2557349" cy="2893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2840" y="3032185"/>
            <a:ext cx="2557349" cy="2893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278" y="2231874"/>
            <a:ext cx="2960036" cy="55007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371" y="2231874"/>
            <a:ext cx="2960036" cy="55007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4975" y="2231874"/>
            <a:ext cx="2960036" cy="55007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9914782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A32F654B-2BB9-1146-B60D-BED70D67F881}"/>
              </a:ext>
            </a:extLst>
          </p:cNvPr>
          <p:cNvSpPr/>
          <p:nvPr userDrawn="1"/>
        </p:nvSpPr>
        <p:spPr>
          <a:xfrm>
            <a:off x="26" y="1577426"/>
            <a:ext cx="8088847" cy="3879214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3985" y="844161"/>
            <a:ext cx="6346428" cy="4944964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4604" y="1155796"/>
            <a:ext cx="5295836" cy="397711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45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23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21" y="6357180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19" y="1685167"/>
            <a:ext cx="5861589" cy="31887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xmlns="" id="{515B5E40-509C-674A-A0CE-A82644D303E5}"/>
              </a:ext>
            </a:extLst>
          </p:cNvPr>
          <p:cNvSpPr/>
          <p:nvPr userDrawn="1"/>
        </p:nvSpPr>
        <p:spPr>
          <a:xfrm>
            <a:off x="27" y="650031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xmlns="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08" y="536288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1549093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xmlns="" id="{D8863855-8BDF-4E45-809B-F11F7FD06B41}"/>
              </a:ext>
            </a:extLst>
          </p:cNvPr>
          <p:cNvSpPr/>
          <p:nvPr userDrawn="1"/>
        </p:nvSpPr>
        <p:spPr>
          <a:xfrm>
            <a:off x="26" y="1894767"/>
            <a:ext cx="7034883" cy="3070107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199" y="779350"/>
            <a:ext cx="6083215" cy="5002683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xmlns="" id="{4DC73FA9-CFCC-4349-9EBF-D22E76F9EBCE}"/>
              </a:ext>
            </a:extLst>
          </p:cNvPr>
          <p:cNvSpPr/>
          <p:nvPr userDrawn="1"/>
        </p:nvSpPr>
        <p:spPr>
          <a:xfrm>
            <a:off x="497198" y="778119"/>
            <a:ext cx="6083215" cy="5002683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771" y="3494288"/>
            <a:ext cx="5610639" cy="2340705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882" y="840019"/>
            <a:ext cx="0" cy="499494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8615" y="778092"/>
            <a:ext cx="0" cy="2704244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325" y="2245099"/>
            <a:ext cx="0" cy="1249189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C58F501F-69CE-BA47-A198-563B3F244258}"/>
              </a:ext>
            </a:extLst>
          </p:cNvPr>
          <p:cNvSpPr/>
          <p:nvPr userDrawn="1"/>
        </p:nvSpPr>
        <p:spPr>
          <a:xfrm>
            <a:off x="752920" y="4897328"/>
            <a:ext cx="170312" cy="173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B797CEC3-3C0E-BF40-A6EC-9734EEE77799}"/>
              </a:ext>
            </a:extLst>
          </p:cNvPr>
          <p:cNvSpPr/>
          <p:nvPr userDrawn="1"/>
        </p:nvSpPr>
        <p:spPr>
          <a:xfrm>
            <a:off x="2162436" y="3423787"/>
            <a:ext cx="170312" cy="173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4B4724E-B60A-954B-8A4E-FA9A7CE72886}"/>
              </a:ext>
            </a:extLst>
          </p:cNvPr>
          <p:cNvSpPr/>
          <p:nvPr userDrawn="1"/>
        </p:nvSpPr>
        <p:spPr>
          <a:xfrm>
            <a:off x="4346552" y="692654"/>
            <a:ext cx="170312" cy="173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xmlns="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0630" y="1802051"/>
            <a:ext cx="4272336" cy="3070936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xmlns="" id="{60D482BB-06C7-7D43-A4B6-067B00C7448E}"/>
              </a:ext>
            </a:extLst>
          </p:cNvPr>
          <p:cNvSpPr/>
          <p:nvPr/>
        </p:nvSpPr>
        <p:spPr>
          <a:xfrm>
            <a:off x="7290656" y="5281559"/>
            <a:ext cx="494045" cy="499216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xmlns="" id="{DDF917D5-710B-2741-B703-C610905EA05E}"/>
              </a:ext>
            </a:extLst>
          </p:cNvPr>
          <p:cNvSpPr/>
          <p:nvPr/>
        </p:nvSpPr>
        <p:spPr>
          <a:xfrm>
            <a:off x="7470355" y="5400568"/>
            <a:ext cx="153559" cy="2885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715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1" y="26"/>
            <a:ext cx="12190412" cy="68651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502" y="1295463"/>
            <a:ext cx="838630" cy="98393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6859" y="2404705"/>
            <a:ext cx="4381395" cy="400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1000" dirty="0">
                <a:solidFill>
                  <a:prstClr val="white"/>
                </a:solidFill>
                <a:cs typeface="Arial" panose="020B0604020202020204" pitchFamily="34" charset="0"/>
              </a:rPr>
              <a:t>ФЕДЕРАЛЬНАЯ СЛУЖБА</a:t>
            </a:r>
          </a:p>
          <a:p>
            <a:pPr algn="ctr" defTabSz="914400"/>
            <a:r>
              <a:rPr lang="ru-RU" sz="1000" dirty="0">
                <a:solidFill>
                  <a:prstClr val="white"/>
                </a:solidFill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0907" y="3846750"/>
            <a:ext cx="4860181" cy="84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7298" y="5528713"/>
            <a:ext cx="5565051" cy="400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5125" y="4642583"/>
            <a:ext cx="494045" cy="499216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defTabSz="914400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 sz="18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597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7" y="25"/>
            <a:ext cx="5532004" cy="6850563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01840757-1A8F-8940-BE11-7CD26EE44EBD}"/>
              </a:ext>
            </a:extLst>
          </p:cNvPr>
          <p:cNvSpPr/>
          <p:nvPr userDrawn="1"/>
        </p:nvSpPr>
        <p:spPr>
          <a:xfrm>
            <a:off x="0" y="4381"/>
            <a:ext cx="5532004" cy="685520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xmlns="" id="{4F1E6446-080F-6744-BA0A-A2185B987FC3}"/>
              </a:ext>
            </a:extLst>
          </p:cNvPr>
          <p:cNvSpPr/>
          <p:nvPr userDrawn="1"/>
        </p:nvSpPr>
        <p:spPr>
          <a:xfrm>
            <a:off x="-368" y="9025"/>
            <a:ext cx="5545095" cy="1299665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xmlns="" id="{FF746D93-968B-0A4F-9742-5AFBFB36E8A1}"/>
              </a:ext>
            </a:extLst>
          </p:cNvPr>
          <p:cNvSpPr/>
          <p:nvPr userDrawn="1"/>
        </p:nvSpPr>
        <p:spPr>
          <a:xfrm>
            <a:off x="12696" y="5559923"/>
            <a:ext cx="5532004" cy="1299665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964DB4B-B7EC-3D47-A179-1426679A7A13}"/>
              </a:ext>
            </a:extLst>
          </p:cNvPr>
          <p:cNvGrpSpPr/>
          <p:nvPr userDrawn="1"/>
        </p:nvGrpSpPr>
        <p:grpSpPr>
          <a:xfrm>
            <a:off x="11696394" y="5700944"/>
            <a:ext cx="494045" cy="499216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defTabSz="914400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779541B8-14F7-6144-BB99-31217AC29512}"/>
              </a:ext>
            </a:extLst>
          </p:cNvPr>
          <p:cNvSpPr/>
          <p:nvPr userDrawn="1"/>
        </p:nvSpPr>
        <p:spPr>
          <a:xfrm>
            <a:off x="5086639" y="1308717"/>
            <a:ext cx="459013" cy="4251233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16" y="105269"/>
            <a:ext cx="917219" cy="107614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77D55F-3E95-904E-BFBB-D0759B65BA24}"/>
              </a:ext>
            </a:extLst>
          </p:cNvPr>
          <p:cNvSpPr txBox="1"/>
          <p:nvPr userDrawn="1"/>
        </p:nvSpPr>
        <p:spPr>
          <a:xfrm>
            <a:off x="1741006" y="457479"/>
            <a:ext cx="3830939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ФЕДЕРАЛЬНАЯ СЛУЖБА</a:t>
            </a:r>
          </a:p>
          <a:p>
            <a:pPr defTabSz="914400"/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471" y="1400699"/>
            <a:ext cx="3936488" cy="3988723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4531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3" y="5165"/>
            <a:ext cx="5556877" cy="6847418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defTabSz="914400"/>
            <a:endParaRPr sz="2111" dirty="0">
              <a:solidFill>
                <a:prstClr val="black"/>
              </a:solidFill>
            </a:endParaRPr>
          </a:p>
        </p:txBody>
      </p:sp>
      <p:sp>
        <p:nvSpPr>
          <p:cNvPr id="15" name="object 7"/>
          <p:cNvSpPr/>
          <p:nvPr userDrawn="1"/>
        </p:nvSpPr>
        <p:spPr>
          <a:xfrm>
            <a:off x="5086087" y="1410423"/>
            <a:ext cx="475754" cy="40368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2111" dirty="0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471" y="1400699"/>
            <a:ext cx="3936488" cy="3988723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6394" y="5700944"/>
            <a:ext cx="494045" cy="499216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defTabSz="914400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 sz="18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120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xmlns="" id="{D8863855-8BDF-4E45-809B-F11F7FD06B41}"/>
              </a:ext>
            </a:extLst>
          </p:cNvPr>
          <p:cNvSpPr/>
          <p:nvPr userDrawn="1"/>
        </p:nvSpPr>
        <p:spPr>
          <a:xfrm>
            <a:off x="26" y="1894767"/>
            <a:ext cx="7034883" cy="3070107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199" y="779350"/>
            <a:ext cx="6083215" cy="5002683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xmlns="" id="{4DC73FA9-CFCC-4349-9EBF-D22E76F9EBCE}"/>
              </a:ext>
            </a:extLst>
          </p:cNvPr>
          <p:cNvSpPr/>
          <p:nvPr userDrawn="1"/>
        </p:nvSpPr>
        <p:spPr>
          <a:xfrm>
            <a:off x="497198" y="778119"/>
            <a:ext cx="6083215" cy="5002683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771" y="3494288"/>
            <a:ext cx="5610639" cy="2340705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882" y="840019"/>
            <a:ext cx="0" cy="499494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8615" y="778092"/>
            <a:ext cx="0" cy="2704244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325" y="2245099"/>
            <a:ext cx="0" cy="1249189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C58F501F-69CE-BA47-A198-563B3F244258}"/>
              </a:ext>
            </a:extLst>
          </p:cNvPr>
          <p:cNvSpPr/>
          <p:nvPr userDrawn="1"/>
        </p:nvSpPr>
        <p:spPr>
          <a:xfrm>
            <a:off x="752920" y="4897328"/>
            <a:ext cx="170312" cy="173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B797CEC3-3C0E-BF40-A6EC-9734EEE77799}"/>
              </a:ext>
            </a:extLst>
          </p:cNvPr>
          <p:cNvSpPr/>
          <p:nvPr userDrawn="1"/>
        </p:nvSpPr>
        <p:spPr>
          <a:xfrm>
            <a:off x="2162436" y="3423787"/>
            <a:ext cx="170312" cy="173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4B4724E-B60A-954B-8A4E-FA9A7CE72886}"/>
              </a:ext>
            </a:extLst>
          </p:cNvPr>
          <p:cNvSpPr/>
          <p:nvPr userDrawn="1"/>
        </p:nvSpPr>
        <p:spPr>
          <a:xfrm>
            <a:off x="4346552" y="692654"/>
            <a:ext cx="170312" cy="173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xmlns="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0630" y="1802051"/>
            <a:ext cx="4272336" cy="3070936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xmlns="" id="{60D482BB-06C7-7D43-A4B6-067B00C7448E}"/>
              </a:ext>
            </a:extLst>
          </p:cNvPr>
          <p:cNvSpPr/>
          <p:nvPr/>
        </p:nvSpPr>
        <p:spPr>
          <a:xfrm>
            <a:off x="7290656" y="5281559"/>
            <a:ext cx="494045" cy="499216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xmlns="" id="{DDF917D5-710B-2741-B703-C610905EA05E}"/>
              </a:ext>
            </a:extLst>
          </p:cNvPr>
          <p:cNvSpPr/>
          <p:nvPr/>
        </p:nvSpPr>
        <p:spPr>
          <a:xfrm>
            <a:off x="7470355" y="5400568"/>
            <a:ext cx="153559" cy="2885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56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5A2F-DE83-46EB-BC0E-0068B5A94FE0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670FA-9539-4E8A-BB21-8DE25B17E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786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73"/>
            <a:ext cx="12190412" cy="686517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43F7883-713A-5147-9DF0-FE09901D61FC}"/>
              </a:ext>
            </a:extLst>
          </p:cNvPr>
          <p:cNvSpPr/>
          <p:nvPr userDrawn="1"/>
        </p:nvSpPr>
        <p:spPr>
          <a:xfrm>
            <a:off x="26" y="-1"/>
            <a:ext cx="12190413" cy="6884472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27816AD4-2F7A-1A4B-81F5-AB004BF47F0F}"/>
              </a:ext>
            </a:extLst>
          </p:cNvPr>
          <p:cNvSpPr/>
          <p:nvPr userDrawn="1"/>
        </p:nvSpPr>
        <p:spPr>
          <a:xfrm>
            <a:off x="159538" y="1778141"/>
            <a:ext cx="3572930" cy="2498065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9383B72-B490-E848-B1D5-D41FF1EA31E0}"/>
              </a:ext>
            </a:extLst>
          </p:cNvPr>
          <p:cNvSpPr/>
          <p:nvPr userDrawn="1"/>
        </p:nvSpPr>
        <p:spPr>
          <a:xfrm>
            <a:off x="2595744" y="4147608"/>
            <a:ext cx="6095207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 defTabSz="914400">
              <a:lnSpc>
                <a:spcPct val="114799"/>
              </a:lnSpc>
              <a:spcBef>
                <a:spcPts val="100"/>
              </a:spcBef>
            </a:pPr>
            <a:r>
              <a:rPr lang="ru-RU" sz="1800" dirty="0">
                <a:solidFill>
                  <a:srgbClr val="FFFFFF"/>
                </a:solidFill>
                <a:cs typeface="Arial"/>
              </a:rPr>
              <a:t>ОБЩЕСИ</a:t>
            </a:r>
            <a:r>
              <a:rPr lang="ru-RU" sz="1800" spc="-45" dirty="0">
                <a:solidFill>
                  <a:srgbClr val="FFFFFF"/>
                </a:solidFill>
                <a:cs typeface="Arial"/>
              </a:rPr>
              <a:t>С</a:t>
            </a:r>
            <a:r>
              <a:rPr lang="ru-RU" sz="1800" dirty="0">
                <a:solidFill>
                  <a:srgbClr val="FFFFFF"/>
                </a:solidFill>
                <a:cs typeface="Arial"/>
              </a:rPr>
              <a:t>ТЕМНЫЕ</a:t>
            </a:r>
            <a:br>
              <a:rPr lang="ru-RU" sz="1800" dirty="0">
                <a:solidFill>
                  <a:srgbClr val="FFFFFF"/>
                </a:solidFill>
                <a:cs typeface="Arial"/>
              </a:rPr>
            </a:br>
            <a:r>
              <a:rPr lang="ru-RU" sz="1800" spc="-10" dirty="0">
                <a:solidFill>
                  <a:srgbClr val="FFFFFF"/>
                </a:solidFill>
                <a:cs typeface="Arial"/>
              </a:rPr>
              <a:t>ВЫВОДЫ</a:t>
            </a:r>
            <a:endParaRPr lang="ru-RU" sz="1800" dirty="0">
              <a:solidFill>
                <a:prstClr val="black"/>
              </a:solidFill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538" y="388561"/>
            <a:ext cx="913981" cy="181390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xmlns="" id="{08AFF63D-7402-AE48-BC81-B45339A276A5}"/>
              </a:ext>
            </a:extLst>
          </p:cNvPr>
          <p:cNvSpPr/>
          <p:nvPr userDrawn="1"/>
        </p:nvSpPr>
        <p:spPr>
          <a:xfrm>
            <a:off x="3458702" y="9050"/>
            <a:ext cx="5273010" cy="68754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xmlns="" id="{C083EA45-9922-BB44-BCEE-4B899446618B}"/>
              </a:ext>
            </a:extLst>
          </p:cNvPr>
          <p:cNvSpPr/>
          <p:nvPr userDrawn="1"/>
        </p:nvSpPr>
        <p:spPr>
          <a:xfrm>
            <a:off x="3458701" y="5857299"/>
            <a:ext cx="5273012" cy="103622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418" y="5857273"/>
            <a:ext cx="8639353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B26E0C0E-E435-EF4C-B6F6-E5A05B9C2D21}"/>
              </a:ext>
            </a:extLst>
          </p:cNvPr>
          <p:cNvSpPr/>
          <p:nvPr userDrawn="1"/>
        </p:nvSpPr>
        <p:spPr>
          <a:xfrm>
            <a:off x="3344301" y="5746598"/>
            <a:ext cx="224062" cy="2164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8702" y="9024"/>
            <a:ext cx="0" cy="6850564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990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14" y="1742560"/>
            <a:ext cx="4509745" cy="3374470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57BA722A-E58D-664F-9B1F-48BC983F82E0}"/>
              </a:ext>
            </a:extLst>
          </p:cNvPr>
          <p:cNvSpPr/>
          <p:nvPr userDrawn="1"/>
        </p:nvSpPr>
        <p:spPr>
          <a:xfrm>
            <a:off x="0" y="1742560"/>
            <a:ext cx="405077" cy="3374470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AB69561-8020-AB4B-A6D9-CC282A28B422}"/>
              </a:ext>
            </a:extLst>
          </p:cNvPr>
          <p:cNvSpPr/>
          <p:nvPr userDrawn="1"/>
        </p:nvSpPr>
        <p:spPr>
          <a:xfrm>
            <a:off x="6234915" y="-1"/>
            <a:ext cx="1094521" cy="6859588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xmlns="" id="{00D0B8EF-F7C1-F24A-B60A-5A84B8C63C08}"/>
              </a:ext>
            </a:extLst>
          </p:cNvPr>
          <p:cNvSpPr/>
          <p:nvPr/>
        </p:nvSpPr>
        <p:spPr>
          <a:xfrm>
            <a:off x="5461507" y="4901293"/>
            <a:ext cx="494045" cy="499216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xmlns="" id="{98ED11CC-7038-B341-89A6-A00AF6E52873}"/>
              </a:ext>
            </a:extLst>
          </p:cNvPr>
          <p:cNvSpPr/>
          <p:nvPr/>
        </p:nvSpPr>
        <p:spPr>
          <a:xfrm>
            <a:off x="5641206" y="5020302"/>
            <a:ext cx="153559" cy="2885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53743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45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23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21" y="6357180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27" y="650031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08" y="536288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C6912CD2-630D-9145-8B0C-4EAAD953FCA4}"/>
              </a:ext>
            </a:extLst>
          </p:cNvPr>
          <p:cNvSpPr/>
          <p:nvPr/>
        </p:nvSpPr>
        <p:spPr>
          <a:xfrm>
            <a:off x="1362719" y="1702015"/>
            <a:ext cx="3078860" cy="4428355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xmlns="" id="{15DB779B-12D8-0C4A-8B31-D54A79C87DA9}"/>
              </a:ext>
            </a:extLst>
          </p:cNvPr>
          <p:cNvSpPr/>
          <p:nvPr/>
        </p:nvSpPr>
        <p:spPr>
          <a:xfrm>
            <a:off x="1272398" y="2109945"/>
            <a:ext cx="3259500" cy="82164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xmlns="" id="{1630BC1B-B261-2F4A-A4A4-9E4033137F42}"/>
              </a:ext>
            </a:extLst>
          </p:cNvPr>
          <p:cNvSpPr/>
          <p:nvPr/>
        </p:nvSpPr>
        <p:spPr>
          <a:xfrm>
            <a:off x="4730540" y="1702015"/>
            <a:ext cx="3078860" cy="4428355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xmlns="" id="{FC5FEC04-B725-D14D-96DE-9103E05EC84B}"/>
              </a:ext>
            </a:extLst>
          </p:cNvPr>
          <p:cNvSpPr/>
          <p:nvPr/>
        </p:nvSpPr>
        <p:spPr>
          <a:xfrm>
            <a:off x="4640193" y="2109945"/>
            <a:ext cx="3259500" cy="82164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xmlns="" id="{C7F82BF4-97FF-FC48-95FF-6731C19E8700}"/>
              </a:ext>
            </a:extLst>
          </p:cNvPr>
          <p:cNvSpPr/>
          <p:nvPr/>
        </p:nvSpPr>
        <p:spPr>
          <a:xfrm>
            <a:off x="8098309" y="1702015"/>
            <a:ext cx="3078860" cy="4428355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4332BE53-4724-1243-B3E3-91DD9C15C72D}"/>
              </a:ext>
            </a:extLst>
          </p:cNvPr>
          <p:cNvSpPr/>
          <p:nvPr/>
        </p:nvSpPr>
        <p:spPr>
          <a:xfrm>
            <a:off x="8007988" y="2109945"/>
            <a:ext cx="3259500" cy="82164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018" y="3032185"/>
            <a:ext cx="2557349" cy="2893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0450" y="3032185"/>
            <a:ext cx="2557349" cy="2893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2840" y="3032185"/>
            <a:ext cx="2557349" cy="2893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278" y="2231874"/>
            <a:ext cx="2960036" cy="55007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371" y="2231874"/>
            <a:ext cx="2960036" cy="55007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4975" y="2231874"/>
            <a:ext cx="2960036" cy="55007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37052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45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23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21" y="6357180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27" y="650031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08" y="536288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020" y="1687529"/>
            <a:ext cx="8309701" cy="4669651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7" y="1622159"/>
            <a:ext cx="219890" cy="457800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03934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45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23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21" y="6357180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27" y="650031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08" y="536288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020" y="1687529"/>
            <a:ext cx="5180927" cy="4669651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063" y="1687529"/>
            <a:ext cx="5258305" cy="4669651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7" y="1622159"/>
            <a:ext cx="219890" cy="457800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0500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45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23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21" y="6357180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27" y="650031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08" y="536288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99994" y="1687529"/>
            <a:ext cx="3361888" cy="4669651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4479" y="1687529"/>
            <a:ext cx="3361888" cy="4669651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7831" y="1687529"/>
            <a:ext cx="3361888" cy="4669651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27" y="1622159"/>
            <a:ext cx="219890" cy="457800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4786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A32F654B-2BB9-1146-B60D-BED70D67F881}"/>
              </a:ext>
            </a:extLst>
          </p:cNvPr>
          <p:cNvSpPr/>
          <p:nvPr userDrawn="1"/>
        </p:nvSpPr>
        <p:spPr>
          <a:xfrm>
            <a:off x="26" y="1577426"/>
            <a:ext cx="8088847" cy="3879214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3985" y="844161"/>
            <a:ext cx="6346428" cy="4944964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4604" y="1155796"/>
            <a:ext cx="5295836" cy="397711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45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23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21" y="6357180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19" y="1685167"/>
            <a:ext cx="5861589" cy="31887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xmlns="" id="{515B5E40-509C-674A-A0CE-A82644D303E5}"/>
              </a:ext>
            </a:extLst>
          </p:cNvPr>
          <p:cNvSpPr/>
          <p:nvPr userDrawn="1"/>
        </p:nvSpPr>
        <p:spPr>
          <a:xfrm>
            <a:off x="27" y="650031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xmlns="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08" y="536288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718427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" y="803375"/>
            <a:ext cx="5930471" cy="519082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45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23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21" y="6357180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043" y="1767323"/>
            <a:ext cx="5338967" cy="332499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6C49A229-F120-BD44-8911-B70221A59A36}"/>
              </a:ext>
            </a:extLst>
          </p:cNvPr>
          <p:cNvSpPr/>
          <p:nvPr userDrawn="1"/>
        </p:nvSpPr>
        <p:spPr>
          <a:xfrm>
            <a:off x="27" y="1539163"/>
            <a:ext cx="259457" cy="371924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2795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2" y="1289467"/>
            <a:ext cx="5505355" cy="4280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45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23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21" y="6357180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043" y="1289493"/>
            <a:ext cx="5338967" cy="42806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C4CAAF58-D51D-2F45-BC38-B4EAB0CFADC2}"/>
              </a:ext>
            </a:extLst>
          </p:cNvPr>
          <p:cNvSpPr/>
          <p:nvPr userDrawn="1"/>
        </p:nvSpPr>
        <p:spPr>
          <a:xfrm>
            <a:off x="5671040" y="1289468"/>
            <a:ext cx="259457" cy="4280654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r>
              <a:rPr lang="ru-RU" sz="1800" dirty="0">
                <a:solidFill>
                  <a:prstClr val="black"/>
                </a:solidFill>
              </a:rPr>
              <a:t> </a:t>
            </a:r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xmlns="" id="{B780F91E-59E4-7E41-8159-0A9695B37680}"/>
              </a:ext>
            </a:extLst>
          </p:cNvPr>
          <p:cNvSpPr/>
          <p:nvPr userDrawn="1"/>
        </p:nvSpPr>
        <p:spPr>
          <a:xfrm>
            <a:off x="27" y="1289468"/>
            <a:ext cx="259457" cy="4280654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r>
              <a:rPr lang="ru-RU" sz="1800" dirty="0">
                <a:solidFill>
                  <a:prstClr val="black"/>
                </a:solidFill>
              </a:rPr>
              <a:t> </a:t>
            </a:r>
            <a:endParaRPr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8854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27" y="868119"/>
            <a:ext cx="2483677" cy="248457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45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23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21" y="6357180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144" y="1570171"/>
            <a:ext cx="6036866" cy="37192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B9A9E15C-3FB6-A548-B181-7143DD44330D}"/>
              </a:ext>
            </a:extLst>
          </p:cNvPr>
          <p:cNvSpPr/>
          <p:nvPr userDrawn="1"/>
        </p:nvSpPr>
        <p:spPr>
          <a:xfrm>
            <a:off x="4996433" y="1570168"/>
            <a:ext cx="259457" cy="371924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569" y="868119"/>
            <a:ext cx="2483677" cy="248457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26" y="3363759"/>
            <a:ext cx="2483677" cy="248457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569" y="3363759"/>
            <a:ext cx="2483677" cy="248457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3602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85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85" y="2907413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5A2F-DE83-46EB-BC0E-0068B5A94FE0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670FA-9539-4E8A-BB21-8DE25B17E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5020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45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23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21" y="6357180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27" y="650031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08" y="536288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0722518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45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23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21" y="6357180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27" y="650031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08" y="536288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7" y="1622159"/>
            <a:ext cx="219890" cy="457800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14510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0560CFF3-0F6B-EE47-8233-2752BA7C190C}"/>
              </a:ext>
            </a:extLst>
          </p:cNvPr>
          <p:cNvSpPr/>
          <p:nvPr userDrawn="1"/>
        </p:nvSpPr>
        <p:spPr>
          <a:xfrm>
            <a:off x="26" y="1706149"/>
            <a:ext cx="12190413" cy="449403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45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23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21" y="6357180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xmlns="" id="{2E9797C7-8447-7949-8633-B9C1F8C8B7D2}"/>
              </a:ext>
            </a:extLst>
          </p:cNvPr>
          <p:cNvSpPr/>
          <p:nvPr userDrawn="1"/>
        </p:nvSpPr>
        <p:spPr>
          <a:xfrm>
            <a:off x="27" y="650031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xmlns="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08" y="536288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739797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FBDE76DB-A8FB-674B-86CB-3C735C2794DB}"/>
              </a:ext>
            </a:extLst>
          </p:cNvPr>
          <p:cNvSpPr/>
          <p:nvPr userDrawn="1"/>
        </p:nvSpPr>
        <p:spPr>
          <a:xfrm>
            <a:off x="26" y="1473376"/>
            <a:ext cx="12190413" cy="538621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45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23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21" y="6357180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D6E06661-EB7F-9A4F-ABE0-E508C3AF0496}"/>
              </a:ext>
            </a:extLst>
          </p:cNvPr>
          <p:cNvSpPr/>
          <p:nvPr userDrawn="1"/>
        </p:nvSpPr>
        <p:spPr>
          <a:xfrm>
            <a:off x="27" y="650031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xmlns="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08" y="536288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065563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1" y="24"/>
            <a:ext cx="12190412" cy="68651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500" y="1295463"/>
            <a:ext cx="838630" cy="98393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6857" y="2404703"/>
            <a:ext cx="4381395" cy="400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1000" dirty="0">
                <a:solidFill>
                  <a:prstClr val="white"/>
                </a:solidFill>
                <a:cs typeface="Arial" panose="020B0604020202020204" pitchFamily="34" charset="0"/>
              </a:rPr>
              <a:t>ФЕДЕРАЛЬНАЯ СЛУЖБА</a:t>
            </a:r>
          </a:p>
          <a:p>
            <a:pPr algn="ctr" defTabSz="914400"/>
            <a:r>
              <a:rPr lang="ru-RU" sz="1000" dirty="0">
                <a:solidFill>
                  <a:prstClr val="white"/>
                </a:solidFill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0905" y="3846750"/>
            <a:ext cx="4860181" cy="84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7296" y="5528711"/>
            <a:ext cx="5565051" cy="400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5123" y="4642583"/>
            <a:ext cx="494045" cy="499216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defTabSz="914400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 sz="18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33747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7" y="23"/>
            <a:ext cx="5532004" cy="6850563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01840757-1A8F-8940-BE11-7CD26EE44EBD}"/>
              </a:ext>
            </a:extLst>
          </p:cNvPr>
          <p:cNvSpPr/>
          <p:nvPr userDrawn="1"/>
        </p:nvSpPr>
        <p:spPr>
          <a:xfrm>
            <a:off x="0" y="4381"/>
            <a:ext cx="5532004" cy="685520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xmlns="" id="{4F1E6446-080F-6744-BA0A-A2185B987FC3}"/>
              </a:ext>
            </a:extLst>
          </p:cNvPr>
          <p:cNvSpPr/>
          <p:nvPr userDrawn="1"/>
        </p:nvSpPr>
        <p:spPr>
          <a:xfrm>
            <a:off x="-370" y="9025"/>
            <a:ext cx="5545095" cy="1299665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xmlns="" id="{FF746D93-968B-0A4F-9742-5AFBFB36E8A1}"/>
              </a:ext>
            </a:extLst>
          </p:cNvPr>
          <p:cNvSpPr/>
          <p:nvPr userDrawn="1"/>
        </p:nvSpPr>
        <p:spPr>
          <a:xfrm>
            <a:off x="12696" y="5559923"/>
            <a:ext cx="5532004" cy="1299665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964DB4B-B7EC-3D47-A179-1426679A7A13}"/>
              </a:ext>
            </a:extLst>
          </p:cNvPr>
          <p:cNvGrpSpPr/>
          <p:nvPr userDrawn="1"/>
        </p:nvGrpSpPr>
        <p:grpSpPr>
          <a:xfrm>
            <a:off x="11696392" y="5700944"/>
            <a:ext cx="494045" cy="499216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defTabSz="914400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779541B8-14F7-6144-BB99-31217AC29512}"/>
              </a:ext>
            </a:extLst>
          </p:cNvPr>
          <p:cNvSpPr/>
          <p:nvPr userDrawn="1"/>
        </p:nvSpPr>
        <p:spPr>
          <a:xfrm>
            <a:off x="5086637" y="1308715"/>
            <a:ext cx="459013" cy="4251233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14" y="105267"/>
            <a:ext cx="917219" cy="107614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77D55F-3E95-904E-BFBB-D0759B65BA24}"/>
              </a:ext>
            </a:extLst>
          </p:cNvPr>
          <p:cNvSpPr txBox="1"/>
          <p:nvPr userDrawn="1"/>
        </p:nvSpPr>
        <p:spPr>
          <a:xfrm>
            <a:off x="1741006" y="457477"/>
            <a:ext cx="3830939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ФЕДЕРАЛЬНАЯ СЛУЖБА</a:t>
            </a:r>
          </a:p>
          <a:p>
            <a:pPr defTabSz="914400"/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471" y="1400699"/>
            <a:ext cx="3936488" cy="3988723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66242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3" y="5163"/>
            <a:ext cx="5556877" cy="6847418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defTabSz="914400"/>
            <a:endParaRPr sz="2111" dirty="0">
              <a:solidFill>
                <a:prstClr val="black"/>
              </a:solidFill>
            </a:endParaRPr>
          </a:p>
        </p:txBody>
      </p:sp>
      <p:sp>
        <p:nvSpPr>
          <p:cNvPr id="15" name="object 7"/>
          <p:cNvSpPr/>
          <p:nvPr userDrawn="1"/>
        </p:nvSpPr>
        <p:spPr>
          <a:xfrm>
            <a:off x="5086087" y="1410423"/>
            <a:ext cx="475754" cy="40368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2111" dirty="0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471" y="1400699"/>
            <a:ext cx="3936488" cy="3988723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6392" y="5700944"/>
            <a:ext cx="494045" cy="499216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defTabSz="914400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 sz="18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35990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xmlns="" id="{D8863855-8BDF-4E45-809B-F11F7FD06B41}"/>
              </a:ext>
            </a:extLst>
          </p:cNvPr>
          <p:cNvSpPr/>
          <p:nvPr userDrawn="1"/>
        </p:nvSpPr>
        <p:spPr>
          <a:xfrm>
            <a:off x="24" y="1894765"/>
            <a:ext cx="7034883" cy="3070107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197" y="779348"/>
            <a:ext cx="6083215" cy="5002683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xmlns="" id="{4DC73FA9-CFCC-4349-9EBF-D22E76F9EBCE}"/>
              </a:ext>
            </a:extLst>
          </p:cNvPr>
          <p:cNvSpPr/>
          <p:nvPr userDrawn="1"/>
        </p:nvSpPr>
        <p:spPr>
          <a:xfrm>
            <a:off x="497196" y="778117"/>
            <a:ext cx="6083215" cy="5002683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769" y="3494286"/>
            <a:ext cx="5610639" cy="2340705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882" y="840019"/>
            <a:ext cx="0" cy="499494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8615" y="778092"/>
            <a:ext cx="0" cy="2704244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325" y="2245097"/>
            <a:ext cx="0" cy="1249189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C58F501F-69CE-BA47-A198-563B3F244258}"/>
              </a:ext>
            </a:extLst>
          </p:cNvPr>
          <p:cNvSpPr/>
          <p:nvPr userDrawn="1"/>
        </p:nvSpPr>
        <p:spPr>
          <a:xfrm>
            <a:off x="752920" y="4897328"/>
            <a:ext cx="170312" cy="173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B797CEC3-3C0E-BF40-A6EC-9734EEE77799}"/>
              </a:ext>
            </a:extLst>
          </p:cNvPr>
          <p:cNvSpPr/>
          <p:nvPr userDrawn="1"/>
        </p:nvSpPr>
        <p:spPr>
          <a:xfrm>
            <a:off x="2162436" y="3423787"/>
            <a:ext cx="170312" cy="173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4B4724E-B60A-954B-8A4E-FA9A7CE72886}"/>
              </a:ext>
            </a:extLst>
          </p:cNvPr>
          <p:cNvSpPr/>
          <p:nvPr userDrawn="1"/>
        </p:nvSpPr>
        <p:spPr>
          <a:xfrm>
            <a:off x="4346552" y="692654"/>
            <a:ext cx="170312" cy="173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xmlns="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0630" y="1802049"/>
            <a:ext cx="4272336" cy="3070936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xmlns="" id="{60D482BB-06C7-7D43-A4B6-067B00C7448E}"/>
              </a:ext>
            </a:extLst>
          </p:cNvPr>
          <p:cNvSpPr/>
          <p:nvPr/>
        </p:nvSpPr>
        <p:spPr>
          <a:xfrm>
            <a:off x="7290654" y="5281559"/>
            <a:ext cx="494045" cy="499216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xmlns="" id="{DDF917D5-710B-2741-B703-C610905EA05E}"/>
              </a:ext>
            </a:extLst>
          </p:cNvPr>
          <p:cNvSpPr/>
          <p:nvPr/>
        </p:nvSpPr>
        <p:spPr>
          <a:xfrm>
            <a:off x="7470353" y="5400566"/>
            <a:ext cx="153559" cy="2885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8853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71"/>
            <a:ext cx="12190412" cy="686517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43F7883-713A-5147-9DF0-FE09901D61FC}"/>
              </a:ext>
            </a:extLst>
          </p:cNvPr>
          <p:cNvSpPr/>
          <p:nvPr userDrawn="1"/>
        </p:nvSpPr>
        <p:spPr>
          <a:xfrm>
            <a:off x="24" y="-1"/>
            <a:ext cx="12190413" cy="6884472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27816AD4-2F7A-1A4B-81F5-AB004BF47F0F}"/>
              </a:ext>
            </a:extLst>
          </p:cNvPr>
          <p:cNvSpPr/>
          <p:nvPr userDrawn="1"/>
        </p:nvSpPr>
        <p:spPr>
          <a:xfrm>
            <a:off x="159536" y="1778139"/>
            <a:ext cx="3572930" cy="2498065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9383B72-B490-E848-B1D5-D41FF1EA31E0}"/>
              </a:ext>
            </a:extLst>
          </p:cNvPr>
          <p:cNvSpPr/>
          <p:nvPr userDrawn="1"/>
        </p:nvSpPr>
        <p:spPr>
          <a:xfrm>
            <a:off x="2595742" y="4147606"/>
            <a:ext cx="6095207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 defTabSz="914400">
              <a:lnSpc>
                <a:spcPct val="114799"/>
              </a:lnSpc>
              <a:spcBef>
                <a:spcPts val="100"/>
              </a:spcBef>
            </a:pPr>
            <a:r>
              <a:rPr lang="ru-RU" sz="1800" dirty="0">
                <a:solidFill>
                  <a:srgbClr val="FFFFFF"/>
                </a:solidFill>
                <a:cs typeface="Arial"/>
              </a:rPr>
              <a:t>ОБЩЕСИ</a:t>
            </a:r>
            <a:r>
              <a:rPr lang="ru-RU" sz="1800" spc="-45" dirty="0">
                <a:solidFill>
                  <a:srgbClr val="FFFFFF"/>
                </a:solidFill>
                <a:cs typeface="Arial"/>
              </a:rPr>
              <a:t>С</a:t>
            </a:r>
            <a:r>
              <a:rPr lang="ru-RU" sz="1800" dirty="0">
                <a:solidFill>
                  <a:srgbClr val="FFFFFF"/>
                </a:solidFill>
                <a:cs typeface="Arial"/>
              </a:rPr>
              <a:t>ТЕМНЫЕ</a:t>
            </a:r>
            <a:br>
              <a:rPr lang="ru-RU" sz="1800" dirty="0">
                <a:solidFill>
                  <a:srgbClr val="FFFFFF"/>
                </a:solidFill>
                <a:cs typeface="Arial"/>
              </a:rPr>
            </a:br>
            <a:r>
              <a:rPr lang="ru-RU" sz="1800" spc="-10" dirty="0">
                <a:solidFill>
                  <a:srgbClr val="FFFFFF"/>
                </a:solidFill>
                <a:cs typeface="Arial"/>
              </a:rPr>
              <a:t>ВЫВОДЫ</a:t>
            </a:r>
            <a:endParaRPr lang="ru-RU" sz="1800" dirty="0">
              <a:solidFill>
                <a:prstClr val="black"/>
              </a:solidFill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538" y="388561"/>
            <a:ext cx="913981" cy="181390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xmlns="" id="{08AFF63D-7402-AE48-BC81-B45339A276A5}"/>
              </a:ext>
            </a:extLst>
          </p:cNvPr>
          <p:cNvSpPr/>
          <p:nvPr userDrawn="1"/>
        </p:nvSpPr>
        <p:spPr>
          <a:xfrm>
            <a:off x="3458702" y="9048"/>
            <a:ext cx="5273010" cy="68754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xmlns="" id="{C083EA45-9922-BB44-BCEE-4B899446618B}"/>
              </a:ext>
            </a:extLst>
          </p:cNvPr>
          <p:cNvSpPr/>
          <p:nvPr userDrawn="1"/>
        </p:nvSpPr>
        <p:spPr>
          <a:xfrm>
            <a:off x="3458701" y="5857297"/>
            <a:ext cx="5273012" cy="103622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416" y="5857273"/>
            <a:ext cx="8639353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B26E0C0E-E435-EF4C-B6F6-E5A05B9C2D21}"/>
              </a:ext>
            </a:extLst>
          </p:cNvPr>
          <p:cNvSpPr/>
          <p:nvPr userDrawn="1"/>
        </p:nvSpPr>
        <p:spPr>
          <a:xfrm>
            <a:off x="3344301" y="5746598"/>
            <a:ext cx="224062" cy="2164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8702" y="9024"/>
            <a:ext cx="0" cy="6850564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60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14" y="1742560"/>
            <a:ext cx="4509745" cy="3374470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57BA722A-E58D-664F-9B1F-48BC983F82E0}"/>
              </a:ext>
            </a:extLst>
          </p:cNvPr>
          <p:cNvSpPr/>
          <p:nvPr userDrawn="1"/>
        </p:nvSpPr>
        <p:spPr>
          <a:xfrm>
            <a:off x="0" y="1742560"/>
            <a:ext cx="405077" cy="3374470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AB69561-8020-AB4B-A6D9-CC282A28B422}"/>
              </a:ext>
            </a:extLst>
          </p:cNvPr>
          <p:cNvSpPr/>
          <p:nvPr userDrawn="1"/>
        </p:nvSpPr>
        <p:spPr>
          <a:xfrm>
            <a:off x="6234913" y="-1"/>
            <a:ext cx="1094521" cy="6859588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xmlns="" id="{00D0B8EF-F7C1-F24A-B60A-5A84B8C63C08}"/>
              </a:ext>
            </a:extLst>
          </p:cNvPr>
          <p:cNvSpPr/>
          <p:nvPr/>
        </p:nvSpPr>
        <p:spPr>
          <a:xfrm>
            <a:off x="5461505" y="4901293"/>
            <a:ext cx="494045" cy="499216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xmlns="" id="{98ED11CC-7038-B341-89A6-A00AF6E52873}"/>
              </a:ext>
            </a:extLst>
          </p:cNvPr>
          <p:cNvSpPr/>
          <p:nvPr/>
        </p:nvSpPr>
        <p:spPr>
          <a:xfrm>
            <a:off x="5641204" y="5020300"/>
            <a:ext cx="153559" cy="2885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73453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695" y="1600571"/>
            <a:ext cx="7210545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6413" y="1600571"/>
            <a:ext cx="7212661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5A2F-DE83-46EB-BC0E-0068B5A94FE0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670FA-9539-4E8A-BB21-8DE25B17E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3993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43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21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19" y="6357178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25" y="650029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06" y="536286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C6912CD2-630D-9145-8B0C-4EAAD953FCA4}"/>
              </a:ext>
            </a:extLst>
          </p:cNvPr>
          <p:cNvSpPr/>
          <p:nvPr/>
        </p:nvSpPr>
        <p:spPr>
          <a:xfrm>
            <a:off x="1362719" y="1702015"/>
            <a:ext cx="3078860" cy="4428355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xmlns="" id="{15DB779B-12D8-0C4A-8B31-D54A79C87DA9}"/>
              </a:ext>
            </a:extLst>
          </p:cNvPr>
          <p:cNvSpPr/>
          <p:nvPr/>
        </p:nvSpPr>
        <p:spPr>
          <a:xfrm>
            <a:off x="1272398" y="2109945"/>
            <a:ext cx="3259500" cy="82164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xmlns="" id="{1630BC1B-B261-2F4A-A4A4-9E4033137F42}"/>
              </a:ext>
            </a:extLst>
          </p:cNvPr>
          <p:cNvSpPr/>
          <p:nvPr/>
        </p:nvSpPr>
        <p:spPr>
          <a:xfrm>
            <a:off x="4730538" y="1702015"/>
            <a:ext cx="3078860" cy="4428355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xmlns="" id="{FC5FEC04-B725-D14D-96DE-9103E05EC84B}"/>
              </a:ext>
            </a:extLst>
          </p:cNvPr>
          <p:cNvSpPr/>
          <p:nvPr/>
        </p:nvSpPr>
        <p:spPr>
          <a:xfrm>
            <a:off x="4640193" y="2109945"/>
            <a:ext cx="3259500" cy="82164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xmlns="" id="{C7F82BF4-97FF-FC48-95FF-6731C19E8700}"/>
              </a:ext>
            </a:extLst>
          </p:cNvPr>
          <p:cNvSpPr/>
          <p:nvPr/>
        </p:nvSpPr>
        <p:spPr>
          <a:xfrm>
            <a:off x="8098309" y="1702015"/>
            <a:ext cx="3078860" cy="4428355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4332BE53-4724-1243-B3E3-91DD9C15C72D}"/>
              </a:ext>
            </a:extLst>
          </p:cNvPr>
          <p:cNvSpPr/>
          <p:nvPr/>
        </p:nvSpPr>
        <p:spPr>
          <a:xfrm>
            <a:off x="8007988" y="2109945"/>
            <a:ext cx="3259500" cy="82164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016" y="3032183"/>
            <a:ext cx="2557349" cy="2893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0450" y="3032183"/>
            <a:ext cx="2557349" cy="2893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2838" y="3032183"/>
            <a:ext cx="2557349" cy="2893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276" y="2231874"/>
            <a:ext cx="2960036" cy="55007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369" y="2231874"/>
            <a:ext cx="2960036" cy="55007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4975" y="2231874"/>
            <a:ext cx="2960036" cy="55007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582873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43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21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19" y="6357178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25" y="650029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06" y="536286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018" y="1687527"/>
            <a:ext cx="8309701" cy="4669651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5" y="1622159"/>
            <a:ext cx="219890" cy="457800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8449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43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21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19" y="6357178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25" y="650029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06" y="536286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018" y="1687527"/>
            <a:ext cx="5180927" cy="4669651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063" y="1687527"/>
            <a:ext cx="5258305" cy="4669651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5" y="1622159"/>
            <a:ext cx="219890" cy="457800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94762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43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21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19" y="6357178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25" y="650029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06" y="536286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99994" y="1687527"/>
            <a:ext cx="3361888" cy="4669651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4479" y="1687527"/>
            <a:ext cx="3361888" cy="4669651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7831" y="1687527"/>
            <a:ext cx="3361888" cy="4669651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25" y="1622159"/>
            <a:ext cx="219890" cy="457800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8286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A32F654B-2BB9-1146-B60D-BED70D67F881}"/>
              </a:ext>
            </a:extLst>
          </p:cNvPr>
          <p:cNvSpPr/>
          <p:nvPr userDrawn="1"/>
        </p:nvSpPr>
        <p:spPr>
          <a:xfrm>
            <a:off x="24" y="1577426"/>
            <a:ext cx="8088847" cy="3879214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3985" y="844159"/>
            <a:ext cx="6346428" cy="4944964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4602" y="1155794"/>
            <a:ext cx="5295836" cy="397711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43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21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19" y="6357178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19" y="1685165"/>
            <a:ext cx="5861589" cy="31887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xmlns="" id="{515B5E40-509C-674A-A0CE-A82644D303E5}"/>
              </a:ext>
            </a:extLst>
          </p:cNvPr>
          <p:cNvSpPr/>
          <p:nvPr userDrawn="1"/>
        </p:nvSpPr>
        <p:spPr>
          <a:xfrm>
            <a:off x="25" y="650029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xmlns="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06" y="536286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953308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" y="803375"/>
            <a:ext cx="5930471" cy="519082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43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21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19" y="6357178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043" y="1767321"/>
            <a:ext cx="5338967" cy="332499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6C49A229-F120-BD44-8911-B70221A59A36}"/>
              </a:ext>
            </a:extLst>
          </p:cNvPr>
          <p:cNvSpPr/>
          <p:nvPr userDrawn="1"/>
        </p:nvSpPr>
        <p:spPr>
          <a:xfrm>
            <a:off x="25" y="1539163"/>
            <a:ext cx="259457" cy="371924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1100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0" y="1289467"/>
            <a:ext cx="5505355" cy="4280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43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21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19" y="6357178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043" y="1289491"/>
            <a:ext cx="5338967" cy="42806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C4CAAF58-D51D-2F45-BC38-B4EAB0CFADC2}"/>
              </a:ext>
            </a:extLst>
          </p:cNvPr>
          <p:cNvSpPr/>
          <p:nvPr userDrawn="1"/>
        </p:nvSpPr>
        <p:spPr>
          <a:xfrm>
            <a:off x="5671038" y="1289468"/>
            <a:ext cx="259457" cy="4280654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r>
              <a:rPr lang="ru-RU" sz="1800" dirty="0">
                <a:solidFill>
                  <a:prstClr val="black"/>
                </a:solidFill>
              </a:rPr>
              <a:t> </a:t>
            </a:r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xmlns="" id="{B780F91E-59E4-7E41-8159-0A9695B37680}"/>
              </a:ext>
            </a:extLst>
          </p:cNvPr>
          <p:cNvSpPr/>
          <p:nvPr userDrawn="1"/>
        </p:nvSpPr>
        <p:spPr>
          <a:xfrm>
            <a:off x="25" y="1289468"/>
            <a:ext cx="259457" cy="4280654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r>
              <a:rPr lang="ru-RU" sz="1800" dirty="0">
                <a:solidFill>
                  <a:prstClr val="black"/>
                </a:solidFill>
              </a:rPr>
              <a:t> </a:t>
            </a:r>
            <a:endParaRPr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60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25" y="868119"/>
            <a:ext cx="2483677" cy="248457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43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21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19" y="6357178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144" y="1570171"/>
            <a:ext cx="6036866" cy="37192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B9A9E15C-3FB6-A548-B181-7143DD44330D}"/>
              </a:ext>
            </a:extLst>
          </p:cNvPr>
          <p:cNvSpPr/>
          <p:nvPr userDrawn="1"/>
        </p:nvSpPr>
        <p:spPr>
          <a:xfrm>
            <a:off x="4996431" y="1570168"/>
            <a:ext cx="259457" cy="371924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567" y="868119"/>
            <a:ext cx="2483677" cy="248457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24" y="3363757"/>
            <a:ext cx="2483677" cy="248457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567" y="3363757"/>
            <a:ext cx="2483677" cy="248457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65959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43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21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19" y="6357178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25" y="650029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06" y="536286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0110416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43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21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19" y="6357178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25" y="650029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06" y="536286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5" y="1622159"/>
            <a:ext cx="219890" cy="457800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52253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5405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561" y="2175405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5A2F-DE83-46EB-BC0E-0068B5A94FE0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670FA-9539-4E8A-BB21-8DE25B17E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553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0560CFF3-0F6B-EE47-8233-2752BA7C190C}"/>
              </a:ext>
            </a:extLst>
          </p:cNvPr>
          <p:cNvSpPr/>
          <p:nvPr userDrawn="1"/>
        </p:nvSpPr>
        <p:spPr>
          <a:xfrm>
            <a:off x="24" y="1706147"/>
            <a:ext cx="12190413" cy="449403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43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21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19" y="6357178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xmlns="" id="{2E9797C7-8447-7949-8633-B9C1F8C8B7D2}"/>
              </a:ext>
            </a:extLst>
          </p:cNvPr>
          <p:cNvSpPr/>
          <p:nvPr userDrawn="1"/>
        </p:nvSpPr>
        <p:spPr>
          <a:xfrm>
            <a:off x="25" y="650029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xmlns="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06" y="536286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273410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FBDE76DB-A8FB-674B-86CB-3C735C2794DB}"/>
              </a:ext>
            </a:extLst>
          </p:cNvPr>
          <p:cNvSpPr/>
          <p:nvPr userDrawn="1"/>
        </p:nvSpPr>
        <p:spPr>
          <a:xfrm>
            <a:off x="24" y="1473376"/>
            <a:ext cx="12190413" cy="538621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43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21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19" y="6357178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D6E06661-EB7F-9A4F-ABE0-E508C3AF0496}"/>
              </a:ext>
            </a:extLst>
          </p:cNvPr>
          <p:cNvSpPr/>
          <p:nvPr userDrawn="1"/>
        </p:nvSpPr>
        <p:spPr>
          <a:xfrm>
            <a:off x="25" y="650029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xmlns="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06" y="536286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810223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1" y="22"/>
            <a:ext cx="12190412" cy="68651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498" y="1295463"/>
            <a:ext cx="838630" cy="98393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6855" y="2404701"/>
            <a:ext cx="4381395" cy="400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1000" dirty="0">
                <a:solidFill>
                  <a:prstClr val="white"/>
                </a:solidFill>
                <a:cs typeface="Arial" panose="020B0604020202020204" pitchFamily="34" charset="0"/>
              </a:rPr>
              <a:t>ФЕДЕРАЛЬНАЯ СЛУЖБА</a:t>
            </a:r>
          </a:p>
          <a:p>
            <a:pPr algn="ctr" defTabSz="914400"/>
            <a:r>
              <a:rPr lang="ru-RU" sz="1000" dirty="0">
                <a:solidFill>
                  <a:prstClr val="white"/>
                </a:solidFill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0903" y="3846750"/>
            <a:ext cx="4860181" cy="84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7294" y="5528709"/>
            <a:ext cx="5565051" cy="400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5121" y="4642583"/>
            <a:ext cx="494045" cy="499216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defTabSz="914400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 sz="18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74514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7" y="21"/>
            <a:ext cx="5532004" cy="6850563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01840757-1A8F-8940-BE11-7CD26EE44EBD}"/>
              </a:ext>
            </a:extLst>
          </p:cNvPr>
          <p:cNvSpPr/>
          <p:nvPr userDrawn="1"/>
        </p:nvSpPr>
        <p:spPr>
          <a:xfrm>
            <a:off x="0" y="4381"/>
            <a:ext cx="5532004" cy="685520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xmlns="" id="{4F1E6446-080F-6744-BA0A-A2185B987FC3}"/>
              </a:ext>
            </a:extLst>
          </p:cNvPr>
          <p:cNvSpPr/>
          <p:nvPr userDrawn="1"/>
        </p:nvSpPr>
        <p:spPr>
          <a:xfrm>
            <a:off x="-372" y="9025"/>
            <a:ext cx="5545095" cy="1299665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xmlns="" id="{FF746D93-968B-0A4F-9742-5AFBFB36E8A1}"/>
              </a:ext>
            </a:extLst>
          </p:cNvPr>
          <p:cNvSpPr/>
          <p:nvPr userDrawn="1"/>
        </p:nvSpPr>
        <p:spPr>
          <a:xfrm>
            <a:off x="12696" y="5559923"/>
            <a:ext cx="5532004" cy="1299665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964DB4B-B7EC-3D47-A179-1426679A7A13}"/>
              </a:ext>
            </a:extLst>
          </p:cNvPr>
          <p:cNvGrpSpPr/>
          <p:nvPr userDrawn="1"/>
        </p:nvGrpSpPr>
        <p:grpSpPr>
          <a:xfrm>
            <a:off x="11696390" y="5700944"/>
            <a:ext cx="494045" cy="499216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defTabSz="914400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779541B8-14F7-6144-BB99-31217AC29512}"/>
              </a:ext>
            </a:extLst>
          </p:cNvPr>
          <p:cNvSpPr/>
          <p:nvPr userDrawn="1"/>
        </p:nvSpPr>
        <p:spPr>
          <a:xfrm>
            <a:off x="5086635" y="1308713"/>
            <a:ext cx="459013" cy="4251233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12" y="105265"/>
            <a:ext cx="917219" cy="107614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77D55F-3E95-904E-BFBB-D0759B65BA24}"/>
              </a:ext>
            </a:extLst>
          </p:cNvPr>
          <p:cNvSpPr txBox="1"/>
          <p:nvPr userDrawn="1"/>
        </p:nvSpPr>
        <p:spPr>
          <a:xfrm>
            <a:off x="1741006" y="457475"/>
            <a:ext cx="3830939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ФЕДЕРАЛЬНАЯ СЛУЖБА</a:t>
            </a:r>
          </a:p>
          <a:p>
            <a:pPr defTabSz="914400"/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471" y="1400699"/>
            <a:ext cx="3936488" cy="3988723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87333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3" y="5161"/>
            <a:ext cx="5556877" cy="6847418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defTabSz="914400"/>
            <a:endParaRPr sz="2111" dirty="0">
              <a:solidFill>
                <a:prstClr val="black"/>
              </a:solidFill>
            </a:endParaRPr>
          </a:p>
        </p:txBody>
      </p:sp>
      <p:sp>
        <p:nvSpPr>
          <p:cNvPr id="15" name="object 7"/>
          <p:cNvSpPr/>
          <p:nvPr userDrawn="1"/>
        </p:nvSpPr>
        <p:spPr>
          <a:xfrm>
            <a:off x="5086087" y="1410423"/>
            <a:ext cx="475754" cy="40368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2111" dirty="0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471" y="1400699"/>
            <a:ext cx="3936488" cy="3988723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6390" y="5700944"/>
            <a:ext cx="494045" cy="499216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defTabSz="914400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 sz="18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2138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xmlns="" id="{D8863855-8BDF-4E45-809B-F11F7FD06B41}"/>
              </a:ext>
            </a:extLst>
          </p:cNvPr>
          <p:cNvSpPr/>
          <p:nvPr userDrawn="1"/>
        </p:nvSpPr>
        <p:spPr>
          <a:xfrm>
            <a:off x="22" y="1894763"/>
            <a:ext cx="7034883" cy="3070107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195" y="779346"/>
            <a:ext cx="6083215" cy="5002683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xmlns="" id="{4DC73FA9-CFCC-4349-9EBF-D22E76F9EBCE}"/>
              </a:ext>
            </a:extLst>
          </p:cNvPr>
          <p:cNvSpPr/>
          <p:nvPr userDrawn="1"/>
        </p:nvSpPr>
        <p:spPr>
          <a:xfrm>
            <a:off x="497194" y="778115"/>
            <a:ext cx="6083215" cy="5002683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767" y="3494284"/>
            <a:ext cx="5610639" cy="2340705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882" y="840019"/>
            <a:ext cx="0" cy="499494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8615" y="778092"/>
            <a:ext cx="0" cy="2704244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325" y="2245095"/>
            <a:ext cx="0" cy="1249189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C58F501F-69CE-BA47-A198-563B3F244258}"/>
              </a:ext>
            </a:extLst>
          </p:cNvPr>
          <p:cNvSpPr/>
          <p:nvPr userDrawn="1"/>
        </p:nvSpPr>
        <p:spPr>
          <a:xfrm>
            <a:off x="752920" y="4897328"/>
            <a:ext cx="170312" cy="173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B797CEC3-3C0E-BF40-A6EC-9734EEE77799}"/>
              </a:ext>
            </a:extLst>
          </p:cNvPr>
          <p:cNvSpPr/>
          <p:nvPr userDrawn="1"/>
        </p:nvSpPr>
        <p:spPr>
          <a:xfrm>
            <a:off x="2162436" y="3423787"/>
            <a:ext cx="170312" cy="173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4B4724E-B60A-954B-8A4E-FA9A7CE72886}"/>
              </a:ext>
            </a:extLst>
          </p:cNvPr>
          <p:cNvSpPr/>
          <p:nvPr userDrawn="1"/>
        </p:nvSpPr>
        <p:spPr>
          <a:xfrm>
            <a:off x="4346552" y="692654"/>
            <a:ext cx="170312" cy="173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xmlns="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0630" y="1802047"/>
            <a:ext cx="4272336" cy="3070936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xmlns="" id="{60D482BB-06C7-7D43-A4B6-067B00C7448E}"/>
              </a:ext>
            </a:extLst>
          </p:cNvPr>
          <p:cNvSpPr/>
          <p:nvPr/>
        </p:nvSpPr>
        <p:spPr>
          <a:xfrm>
            <a:off x="7290652" y="5281559"/>
            <a:ext cx="494045" cy="499216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xmlns="" id="{DDF917D5-710B-2741-B703-C610905EA05E}"/>
              </a:ext>
            </a:extLst>
          </p:cNvPr>
          <p:cNvSpPr/>
          <p:nvPr/>
        </p:nvSpPr>
        <p:spPr>
          <a:xfrm>
            <a:off x="7470351" y="5400564"/>
            <a:ext cx="153559" cy="2885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8181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69"/>
            <a:ext cx="12190412" cy="686517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43F7883-713A-5147-9DF0-FE09901D61FC}"/>
              </a:ext>
            </a:extLst>
          </p:cNvPr>
          <p:cNvSpPr/>
          <p:nvPr userDrawn="1"/>
        </p:nvSpPr>
        <p:spPr>
          <a:xfrm>
            <a:off x="22" y="-1"/>
            <a:ext cx="12190413" cy="6884472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27816AD4-2F7A-1A4B-81F5-AB004BF47F0F}"/>
              </a:ext>
            </a:extLst>
          </p:cNvPr>
          <p:cNvSpPr/>
          <p:nvPr userDrawn="1"/>
        </p:nvSpPr>
        <p:spPr>
          <a:xfrm>
            <a:off x="159534" y="1778137"/>
            <a:ext cx="3572930" cy="2498065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9383B72-B490-E848-B1D5-D41FF1EA31E0}"/>
              </a:ext>
            </a:extLst>
          </p:cNvPr>
          <p:cNvSpPr/>
          <p:nvPr userDrawn="1"/>
        </p:nvSpPr>
        <p:spPr>
          <a:xfrm>
            <a:off x="2595740" y="4147604"/>
            <a:ext cx="6095207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 defTabSz="914400">
              <a:lnSpc>
                <a:spcPct val="114799"/>
              </a:lnSpc>
              <a:spcBef>
                <a:spcPts val="100"/>
              </a:spcBef>
            </a:pPr>
            <a:r>
              <a:rPr lang="ru-RU" sz="1800" dirty="0">
                <a:solidFill>
                  <a:srgbClr val="FFFFFF"/>
                </a:solidFill>
                <a:cs typeface="Arial"/>
              </a:rPr>
              <a:t>ОБЩЕСИ</a:t>
            </a:r>
            <a:r>
              <a:rPr lang="ru-RU" sz="1800" spc="-45" dirty="0">
                <a:solidFill>
                  <a:srgbClr val="FFFFFF"/>
                </a:solidFill>
                <a:cs typeface="Arial"/>
              </a:rPr>
              <a:t>С</a:t>
            </a:r>
            <a:r>
              <a:rPr lang="ru-RU" sz="1800" dirty="0">
                <a:solidFill>
                  <a:srgbClr val="FFFFFF"/>
                </a:solidFill>
                <a:cs typeface="Arial"/>
              </a:rPr>
              <a:t>ТЕМНЫЕ</a:t>
            </a:r>
            <a:br>
              <a:rPr lang="ru-RU" sz="1800" dirty="0">
                <a:solidFill>
                  <a:srgbClr val="FFFFFF"/>
                </a:solidFill>
                <a:cs typeface="Arial"/>
              </a:rPr>
            </a:br>
            <a:r>
              <a:rPr lang="ru-RU" sz="1800" spc="-10" dirty="0">
                <a:solidFill>
                  <a:srgbClr val="FFFFFF"/>
                </a:solidFill>
                <a:cs typeface="Arial"/>
              </a:rPr>
              <a:t>ВЫВОДЫ</a:t>
            </a:r>
            <a:endParaRPr lang="ru-RU" sz="1800" dirty="0">
              <a:solidFill>
                <a:prstClr val="black"/>
              </a:solidFill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538" y="388561"/>
            <a:ext cx="913981" cy="181390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xmlns="" id="{08AFF63D-7402-AE48-BC81-B45339A276A5}"/>
              </a:ext>
            </a:extLst>
          </p:cNvPr>
          <p:cNvSpPr/>
          <p:nvPr userDrawn="1"/>
        </p:nvSpPr>
        <p:spPr>
          <a:xfrm>
            <a:off x="3458702" y="9046"/>
            <a:ext cx="5273010" cy="68754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xmlns="" id="{C083EA45-9922-BB44-BCEE-4B899446618B}"/>
              </a:ext>
            </a:extLst>
          </p:cNvPr>
          <p:cNvSpPr/>
          <p:nvPr userDrawn="1"/>
        </p:nvSpPr>
        <p:spPr>
          <a:xfrm>
            <a:off x="3458701" y="5857295"/>
            <a:ext cx="5273012" cy="103622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414" y="5857273"/>
            <a:ext cx="8639353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B26E0C0E-E435-EF4C-B6F6-E5A05B9C2D21}"/>
              </a:ext>
            </a:extLst>
          </p:cNvPr>
          <p:cNvSpPr/>
          <p:nvPr userDrawn="1"/>
        </p:nvSpPr>
        <p:spPr>
          <a:xfrm>
            <a:off x="3344301" y="5746598"/>
            <a:ext cx="224062" cy="2164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8702" y="9024"/>
            <a:ext cx="0" cy="6850564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1826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14" y="1742560"/>
            <a:ext cx="4509745" cy="3374470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57BA722A-E58D-664F-9B1F-48BC983F82E0}"/>
              </a:ext>
            </a:extLst>
          </p:cNvPr>
          <p:cNvSpPr/>
          <p:nvPr userDrawn="1"/>
        </p:nvSpPr>
        <p:spPr>
          <a:xfrm>
            <a:off x="0" y="1742560"/>
            <a:ext cx="405077" cy="3374470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AB69561-8020-AB4B-A6D9-CC282A28B422}"/>
              </a:ext>
            </a:extLst>
          </p:cNvPr>
          <p:cNvSpPr/>
          <p:nvPr userDrawn="1"/>
        </p:nvSpPr>
        <p:spPr>
          <a:xfrm>
            <a:off x="6234911" y="-1"/>
            <a:ext cx="1094521" cy="6859588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xmlns="" id="{00D0B8EF-F7C1-F24A-B60A-5A84B8C63C08}"/>
              </a:ext>
            </a:extLst>
          </p:cNvPr>
          <p:cNvSpPr/>
          <p:nvPr/>
        </p:nvSpPr>
        <p:spPr>
          <a:xfrm>
            <a:off x="5461503" y="4901293"/>
            <a:ext cx="494045" cy="499216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xmlns="" id="{98ED11CC-7038-B341-89A6-A00AF6E52873}"/>
              </a:ext>
            </a:extLst>
          </p:cNvPr>
          <p:cNvSpPr/>
          <p:nvPr/>
        </p:nvSpPr>
        <p:spPr>
          <a:xfrm>
            <a:off x="5641202" y="5020298"/>
            <a:ext cx="153559" cy="2885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89844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41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19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17" y="6357176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23" y="650027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04" y="536284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C6912CD2-630D-9145-8B0C-4EAAD953FCA4}"/>
              </a:ext>
            </a:extLst>
          </p:cNvPr>
          <p:cNvSpPr/>
          <p:nvPr/>
        </p:nvSpPr>
        <p:spPr>
          <a:xfrm>
            <a:off x="1362719" y="1702015"/>
            <a:ext cx="3078860" cy="4428355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xmlns="" id="{15DB779B-12D8-0C4A-8B31-D54A79C87DA9}"/>
              </a:ext>
            </a:extLst>
          </p:cNvPr>
          <p:cNvSpPr/>
          <p:nvPr/>
        </p:nvSpPr>
        <p:spPr>
          <a:xfrm>
            <a:off x="1272398" y="2109945"/>
            <a:ext cx="3259500" cy="82164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xmlns="" id="{1630BC1B-B261-2F4A-A4A4-9E4033137F42}"/>
              </a:ext>
            </a:extLst>
          </p:cNvPr>
          <p:cNvSpPr/>
          <p:nvPr/>
        </p:nvSpPr>
        <p:spPr>
          <a:xfrm>
            <a:off x="4730536" y="1702015"/>
            <a:ext cx="3078860" cy="4428355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xmlns="" id="{FC5FEC04-B725-D14D-96DE-9103E05EC84B}"/>
              </a:ext>
            </a:extLst>
          </p:cNvPr>
          <p:cNvSpPr/>
          <p:nvPr/>
        </p:nvSpPr>
        <p:spPr>
          <a:xfrm>
            <a:off x="4640193" y="2109945"/>
            <a:ext cx="3259500" cy="82164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xmlns="" id="{C7F82BF4-97FF-FC48-95FF-6731C19E8700}"/>
              </a:ext>
            </a:extLst>
          </p:cNvPr>
          <p:cNvSpPr/>
          <p:nvPr/>
        </p:nvSpPr>
        <p:spPr>
          <a:xfrm>
            <a:off x="8098309" y="1702015"/>
            <a:ext cx="3078860" cy="4428355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4332BE53-4724-1243-B3E3-91DD9C15C72D}"/>
              </a:ext>
            </a:extLst>
          </p:cNvPr>
          <p:cNvSpPr/>
          <p:nvPr/>
        </p:nvSpPr>
        <p:spPr>
          <a:xfrm>
            <a:off x="8007988" y="2109945"/>
            <a:ext cx="3259500" cy="82164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014" y="3032181"/>
            <a:ext cx="2557349" cy="2893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0450" y="3032181"/>
            <a:ext cx="2557349" cy="2893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2836" y="3032181"/>
            <a:ext cx="2557349" cy="2893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274" y="2231874"/>
            <a:ext cx="2960036" cy="55007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367" y="2231874"/>
            <a:ext cx="2960036" cy="55007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4975" y="2231874"/>
            <a:ext cx="2960036" cy="55007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920243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41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19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17" y="6357176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23" y="650027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04" y="536284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016" y="1687525"/>
            <a:ext cx="8309701" cy="4669651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3" y="1622159"/>
            <a:ext cx="219890" cy="457800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72266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5A2F-DE83-46EB-BC0E-0068B5A94FE0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670FA-9539-4E8A-BB21-8DE25B17E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3467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41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19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17" y="6357176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23" y="650027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04" y="536284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016" y="1687525"/>
            <a:ext cx="5180927" cy="4669651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063" y="1687525"/>
            <a:ext cx="5258305" cy="4669651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3" y="1622159"/>
            <a:ext cx="219890" cy="457800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88545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41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19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17" y="6357176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23" y="650027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04" y="536284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99994" y="1687525"/>
            <a:ext cx="3361888" cy="4669651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4479" y="1687525"/>
            <a:ext cx="3361888" cy="4669651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7831" y="1687525"/>
            <a:ext cx="3361888" cy="4669651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23" y="1622159"/>
            <a:ext cx="219890" cy="457800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6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A32F654B-2BB9-1146-B60D-BED70D67F881}"/>
              </a:ext>
            </a:extLst>
          </p:cNvPr>
          <p:cNvSpPr/>
          <p:nvPr userDrawn="1"/>
        </p:nvSpPr>
        <p:spPr>
          <a:xfrm>
            <a:off x="22" y="1577426"/>
            <a:ext cx="8088847" cy="3879214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3985" y="844157"/>
            <a:ext cx="6346428" cy="4944964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4600" y="1155792"/>
            <a:ext cx="5295836" cy="397711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41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19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17" y="6357176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19" y="1685163"/>
            <a:ext cx="5861589" cy="31887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xmlns="" id="{515B5E40-509C-674A-A0CE-A82644D303E5}"/>
              </a:ext>
            </a:extLst>
          </p:cNvPr>
          <p:cNvSpPr/>
          <p:nvPr userDrawn="1"/>
        </p:nvSpPr>
        <p:spPr>
          <a:xfrm>
            <a:off x="23" y="650027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xmlns="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04" y="536284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464437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" y="803375"/>
            <a:ext cx="5930471" cy="519082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41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19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17" y="6357176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043" y="1767319"/>
            <a:ext cx="5338967" cy="332499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6C49A229-F120-BD44-8911-B70221A59A36}"/>
              </a:ext>
            </a:extLst>
          </p:cNvPr>
          <p:cNvSpPr/>
          <p:nvPr userDrawn="1"/>
        </p:nvSpPr>
        <p:spPr>
          <a:xfrm>
            <a:off x="23" y="1539163"/>
            <a:ext cx="259457" cy="371924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7721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38" y="1289467"/>
            <a:ext cx="5505355" cy="4280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41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19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17" y="6357176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043" y="1289489"/>
            <a:ext cx="5338967" cy="42806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C4CAAF58-D51D-2F45-BC38-B4EAB0CFADC2}"/>
              </a:ext>
            </a:extLst>
          </p:cNvPr>
          <p:cNvSpPr/>
          <p:nvPr userDrawn="1"/>
        </p:nvSpPr>
        <p:spPr>
          <a:xfrm>
            <a:off x="5671036" y="1289468"/>
            <a:ext cx="259457" cy="4280654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r>
              <a:rPr lang="ru-RU" sz="1800" dirty="0">
                <a:solidFill>
                  <a:prstClr val="black"/>
                </a:solidFill>
              </a:rPr>
              <a:t> </a:t>
            </a:r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xmlns="" id="{B780F91E-59E4-7E41-8159-0A9695B37680}"/>
              </a:ext>
            </a:extLst>
          </p:cNvPr>
          <p:cNvSpPr/>
          <p:nvPr userDrawn="1"/>
        </p:nvSpPr>
        <p:spPr>
          <a:xfrm>
            <a:off x="23" y="1289468"/>
            <a:ext cx="259457" cy="4280654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r>
              <a:rPr lang="ru-RU" sz="1800" dirty="0">
                <a:solidFill>
                  <a:prstClr val="black"/>
                </a:solidFill>
              </a:rPr>
              <a:t> </a:t>
            </a:r>
            <a:endParaRPr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9360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23" y="868119"/>
            <a:ext cx="2483677" cy="248457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41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19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17" y="6357176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144" y="1570171"/>
            <a:ext cx="6036866" cy="37192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B9A9E15C-3FB6-A548-B181-7143DD44330D}"/>
              </a:ext>
            </a:extLst>
          </p:cNvPr>
          <p:cNvSpPr/>
          <p:nvPr userDrawn="1"/>
        </p:nvSpPr>
        <p:spPr>
          <a:xfrm>
            <a:off x="4996429" y="1570168"/>
            <a:ext cx="259457" cy="371924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565" y="868119"/>
            <a:ext cx="2483677" cy="248457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22" y="3363755"/>
            <a:ext cx="2483677" cy="248457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565" y="3363755"/>
            <a:ext cx="2483677" cy="248457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57539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41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19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17" y="6357176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23" y="650027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04" y="536284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9256181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41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19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17" y="6357176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23" y="650027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04" y="536284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3" y="1622159"/>
            <a:ext cx="219890" cy="457800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2027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0560CFF3-0F6B-EE47-8233-2752BA7C190C}"/>
              </a:ext>
            </a:extLst>
          </p:cNvPr>
          <p:cNvSpPr/>
          <p:nvPr userDrawn="1"/>
        </p:nvSpPr>
        <p:spPr>
          <a:xfrm>
            <a:off x="22" y="1706145"/>
            <a:ext cx="12190413" cy="449403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41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19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17" y="6357176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xmlns="" id="{2E9797C7-8447-7949-8633-B9C1F8C8B7D2}"/>
              </a:ext>
            </a:extLst>
          </p:cNvPr>
          <p:cNvSpPr/>
          <p:nvPr userDrawn="1"/>
        </p:nvSpPr>
        <p:spPr>
          <a:xfrm>
            <a:off x="23" y="650027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xmlns="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04" y="536284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89606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FBDE76DB-A8FB-674B-86CB-3C735C2794DB}"/>
              </a:ext>
            </a:extLst>
          </p:cNvPr>
          <p:cNvSpPr/>
          <p:nvPr userDrawn="1"/>
        </p:nvSpPr>
        <p:spPr>
          <a:xfrm>
            <a:off x="22" y="1473376"/>
            <a:ext cx="12190413" cy="538621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41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19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17" y="6357176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D6E06661-EB7F-9A4F-ABE0-E508C3AF0496}"/>
              </a:ext>
            </a:extLst>
          </p:cNvPr>
          <p:cNvSpPr/>
          <p:nvPr userDrawn="1"/>
        </p:nvSpPr>
        <p:spPr>
          <a:xfrm>
            <a:off x="23" y="650027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xmlns="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04" y="536284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519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5A2F-DE83-46EB-BC0E-0068B5A94FE0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670FA-9539-4E8A-BB21-8DE25B17E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2527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1" y="18"/>
            <a:ext cx="12190412" cy="68651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494" y="1295463"/>
            <a:ext cx="838630" cy="98393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6851" y="2404697"/>
            <a:ext cx="4381395" cy="400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1000" dirty="0">
                <a:solidFill>
                  <a:prstClr val="white"/>
                </a:solidFill>
                <a:cs typeface="Arial" panose="020B0604020202020204" pitchFamily="34" charset="0"/>
              </a:rPr>
              <a:t>ФЕДЕРАЛЬНАЯ СЛУЖБА</a:t>
            </a:r>
          </a:p>
          <a:p>
            <a:pPr algn="ctr" defTabSz="914400"/>
            <a:r>
              <a:rPr lang="ru-RU" sz="1000" dirty="0">
                <a:solidFill>
                  <a:prstClr val="white"/>
                </a:solidFill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0899" y="3846750"/>
            <a:ext cx="4860181" cy="84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7290" y="5528705"/>
            <a:ext cx="5565051" cy="400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5117" y="4642583"/>
            <a:ext cx="494045" cy="499216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defTabSz="914400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 sz="18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36581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7" y="17"/>
            <a:ext cx="5532004" cy="6850563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01840757-1A8F-8940-BE11-7CD26EE44EBD}"/>
              </a:ext>
            </a:extLst>
          </p:cNvPr>
          <p:cNvSpPr/>
          <p:nvPr userDrawn="1"/>
        </p:nvSpPr>
        <p:spPr>
          <a:xfrm>
            <a:off x="0" y="4381"/>
            <a:ext cx="5532004" cy="685520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xmlns="" id="{4F1E6446-080F-6744-BA0A-A2185B987FC3}"/>
              </a:ext>
            </a:extLst>
          </p:cNvPr>
          <p:cNvSpPr/>
          <p:nvPr userDrawn="1"/>
        </p:nvSpPr>
        <p:spPr>
          <a:xfrm>
            <a:off x="-376" y="9025"/>
            <a:ext cx="5545095" cy="1299665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xmlns="" id="{FF746D93-968B-0A4F-9742-5AFBFB36E8A1}"/>
              </a:ext>
            </a:extLst>
          </p:cNvPr>
          <p:cNvSpPr/>
          <p:nvPr userDrawn="1"/>
        </p:nvSpPr>
        <p:spPr>
          <a:xfrm>
            <a:off x="12696" y="5559923"/>
            <a:ext cx="5532004" cy="1299665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964DB4B-B7EC-3D47-A179-1426679A7A13}"/>
              </a:ext>
            </a:extLst>
          </p:cNvPr>
          <p:cNvGrpSpPr/>
          <p:nvPr userDrawn="1"/>
        </p:nvGrpSpPr>
        <p:grpSpPr>
          <a:xfrm>
            <a:off x="11696386" y="5700944"/>
            <a:ext cx="494045" cy="499216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defTabSz="914400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779541B8-14F7-6144-BB99-31217AC29512}"/>
              </a:ext>
            </a:extLst>
          </p:cNvPr>
          <p:cNvSpPr/>
          <p:nvPr userDrawn="1"/>
        </p:nvSpPr>
        <p:spPr>
          <a:xfrm>
            <a:off x="5086631" y="1308709"/>
            <a:ext cx="459013" cy="4251233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08" y="105261"/>
            <a:ext cx="917219" cy="107614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77D55F-3E95-904E-BFBB-D0759B65BA24}"/>
              </a:ext>
            </a:extLst>
          </p:cNvPr>
          <p:cNvSpPr txBox="1"/>
          <p:nvPr userDrawn="1"/>
        </p:nvSpPr>
        <p:spPr>
          <a:xfrm>
            <a:off x="1741006" y="457471"/>
            <a:ext cx="3830939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ФЕДЕРАЛЬНАЯ СЛУЖБА</a:t>
            </a:r>
          </a:p>
          <a:p>
            <a:pPr defTabSz="914400"/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471" y="1400699"/>
            <a:ext cx="3936488" cy="3988723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65254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3" y="5157"/>
            <a:ext cx="5556877" cy="6847418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defTabSz="914400"/>
            <a:endParaRPr sz="2111" dirty="0">
              <a:solidFill>
                <a:prstClr val="black"/>
              </a:solidFill>
            </a:endParaRPr>
          </a:p>
        </p:txBody>
      </p:sp>
      <p:sp>
        <p:nvSpPr>
          <p:cNvPr id="15" name="object 7"/>
          <p:cNvSpPr/>
          <p:nvPr userDrawn="1"/>
        </p:nvSpPr>
        <p:spPr>
          <a:xfrm>
            <a:off x="5086087" y="1410423"/>
            <a:ext cx="475754" cy="40368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2111" dirty="0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471" y="1400699"/>
            <a:ext cx="3936488" cy="3988723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6386" y="5700944"/>
            <a:ext cx="494045" cy="499216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defTabSz="914400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 sz="18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76385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xmlns="" id="{D8863855-8BDF-4E45-809B-F11F7FD06B41}"/>
              </a:ext>
            </a:extLst>
          </p:cNvPr>
          <p:cNvSpPr/>
          <p:nvPr userDrawn="1"/>
        </p:nvSpPr>
        <p:spPr>
          <a:xfrm>
            <a:off x="18" y="1894759"/>
            <a:ext cx="7034883" cy="3070107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191" y="779342"/>
            <a:ext cx="6083215" cy="5002683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xmlns="" id="{4DC73FA9-CFCC-4349-9EBF-D22E76F9EBCE}"/>
              </a:ext>
            </a:extLst>
          </p:cNvPr>
          <p:cNvSpPr/>
          <p:nvPr userDrawn="1"/>
        </p:nvSpPr>
        <p:spPr>
          <a:xfrm>
            <a:off x="497190" y="778111"/>
            <a:ext cx="6083215" cy="5002683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763" y="3494280"/>
            <a:ext cx="5610639" cy="2340705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882" y="840019"/>
            <a:ext cx="0" cy="499494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8615" y="778092"/>
            <a:ext cx="0" cy="2704244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325" y="2245091"/>
            <a:ext cx="0" cy="1249189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C58F501F-69CE-BA47-A198-563B3F244258}"/>
              </a:ext>
            </a:extLst>
          </p:cNvPr>
          <p:cNvSpPr/>
          <p:nvPr userDrawn="1"/>
        </p:nvSpPr>
        <p:spPr>
          <a:xfrm>
            <a:off x="752920" y="4897328"/>
            <a:ext cx="170312" cy="173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B797CEC3-3C0E-BF40-A6EC-9734EEE77799}"/>
              </a:ext>
            </a:extLst>
          </p:cNvPr>
          <p:cNvSpPr/>
          <p:nvPr userDrawn="1"/>
        </p:nvSpPr>
        <p:spPr>
          <a:xfrm>
            <a:off x="2162436" y="3423787"/>
            <a:ext cx="170312" cy="173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4B4724E-B60A-954B-8A4E-FA9A7CE72886}"/>
              </a:ext>
            </a:extLst>
          </p:cNvPr>
          <p:cNvSpPr/>
          <p:nvPr userDrawn="1"/>
        </p:nvSpPr>
        <p:spPr>
          <a:xfrm>
            <a:off x="4346552" y="692654"/>
            <a:ext cx="170312" cy="173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xmlns="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0630" y="1802043"/>
            <a:ext cx="4272336" cy="3070936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xmlns="" id="{60D482BB-06C7-7D43-A4B6-067B00C7448E}"/>
              </a:ext>
            </a:extLst>
          </p:cNvPr>
          <p:cNvSpPr/>
          <p:nvPr/>
        </p:nvSpPr>
        <p:spPr>
          <a:xfrm>
            <a:off x="7290648" y="5281559"/>
            <a:ext cx="494045" cy="499216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xmlns="" id="{DDF917D5-710B-2741-B703-C610905EA05E}"/>
              </a:ext>
            </a:extLst>
          </p:cNvPr>
          <p:cNvSpPr/>
          <p:nvPr/>
        </p:nvSpPr>
        <p:spPr>
          <a:xfrm>
            <a:off x="7470347" y="5400560"/>
            <a:ext cx="153559" cy="2885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7553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65"/>
            <a:ext cx="12190412" cy="686517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43F7883-713A-5147-9DF0-FE09901D61FC}"/>
              </a:ext>
            </a:extLst>
          </p:cNvPr>
          <p:cNvSpPr/>
          <p:nvPr userDrawn="1"/>
        </p:nvSpPr>
        <p:spPr>
          <a:xfrm>
            <a:off x="18" y="-1"/>
            <a:ext cx="12190413" cy="6884472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27816AD4-2F7A-1A4B-81F5-AB004BF47F0F}"/>
              </a:ext>
            </a:extLst>
          </p:cNvPr>
          <p:cNvSpPr/>
          <p:nvPr userDrawn="1"/>
        </p:nvSpPr>
        <p:spPr>
          <a:xfrm>
            <a:off x="159530" y="1778133"/>
            <a:ext cx="3572930" cy="2498065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9383B72-B490-E848-B1D5-D41FF1EA31E0}"/>
              </a:ext>
            </a:extLst>
          </p:cNvPr>
          <p:cNvSpPr/>
          <p:nvPr userDrawn="1"/>
        </p:nvSpPr>
        <p:spPr>
          <a:xfrm>
            <a:off x="2595736" y="4147600"/>
            <a:ext cx="6095207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 defTabSz="914400">
              <a:lnSpc>
                <a:spcPct val="114799"/>
              </a:lnSpc>
              <a:spcBef>
                <a:spcPts val="100"/>
              </a:spcBef>
            </a:pPr>
            <a:r>
              <a:rPr lang="ru-RU" sz="1800" dirty="0">
                <a:solidFill>
                  <a:srgbClr val="FFFFFF"/>
                </a:solidFill>
                <a:cs typeface="Arial"/>
              </a:rPr>
              <a:t>ОБЩЕСИ</a:t>
            </a:r>
            <a:r>
              <a:rPr lang="ru-RU" sz="1800" spc="-45" dirty="0">
                <a:solidFill>
                  <a:srgbClr val="FFFFFF"/>
                </a:solidFill>
                <a:cs typeface="Arial"/>
              </a:rPr>
              <a:t>С</a:t>
            </a:r>
            <a:r>
              <a:rPr lang="ru-RU" sz="1800" dirty="0">
                <a:solidFill>
                  <a:srgbClr val="FFFFFF"/>
                </a:solidFill>
                <a:cs typeface="Arial"/>
              </a:rPr>
              <a:t>ТЕМНЫЕ</a:t>
            </a:r>
            <a:br>
              <a:rPr lang="ru-RU" sz="1800" dirty="0">
                <a:solidFill>
                  <a:srgbClr val="FFFFFF"/>
                </a:solidFill>
                <a:cs typeface="Arial"/>
              </a:rPr>
            </a:br>
            <a:r>
              <a:rPr lang="ru-RU" sz="1800" spc="-10" dirty="0">
                <a:solidFill>
                  <a:srgbClr val="FFFFFF"/>
                </a:solidFill>
                <a:cs typeface="Arial"/>
              </a:rPr>
              <a:t>ВЫВОДЫ</a:t>
            </a:r>
            <a:endParaRPr lang="ru-RU" sz="1800" dirty="0">
              <a:solidFill>
                <a:prstClr val="black"/>
              </a:solidFill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538" y="388561"/>
            <a:ext cx="913981" cy="181390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xmlns="" id="{08AFF63D-7402-AE48-BC81-B45339A276A5}"/>
              </a:ext>
            </a:extLst>
          </p:cNvPr>
          <p:cNvSpPr/>
          <p:nvPr userDrawn="1"/>
        </p:nvSpPr>
        <p:spPr>
          <a:xfrm>
            <a:off x="3458702" y="9042"/>
            <a:ext cx="5273010" cy="68754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xmlns="" id="{C083EA45-9922-BB44-BCEE-4B899446618B}"/>
              </a:ext>
            </a:extLst>
          </p:cNvPr>
          <p:cNvSpPr/>
          <p:nvPr userDrawn="1"/>
        </p:nvSpPr>
        <p:spPr>
          <a:xfrm>
            <a:off x="3458701" y="5857291"/>
            <a:ext cx="5273012" cy="103622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410" y="5857273"/>
            <a:ext cx="8639353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B26E0C0E-E435-EF4C-B6F6-E5A05B9C2D21}"/>
              </a:ext>
            </a:extLst>
          </p:cNvPr>
          <p:cNvSpPr/>
          <p:nvPr userDrawn="1"/>
        </p:nvSpPr>
        <p:spPr>
          <a:xfrm>
            <a:off x="3344301" y="5746598"/>
            <a:ext cx="224062" cy="2164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8702" y="9024"/>
            <a:ext cx="0" cy="6850564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1292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14" y="1742560"/>
            <a:ext cx="4509745" cy="3374470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57BA722A-E58D-664F-9B1F-48BC983F82E0}"/>
              </a:ext>
            </a:extLst>
          </p:cNvPr>
          <p:cNvSpPr/>
          <p:nvPr userDrawn="1"/>
        </p:nvSpPr>
        <p:spPr>
          <a:xfrm>
            <a:off x="0" y="1742560"/>
            <a:ext cx="405077" cy="3374470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AB69561-8020-AB4B-A6D9-CC282A28B422}"/>
              </a:ext>
            </a:extLst>
          </p:cNvPr>
          <p:cNvSpPr/>
          <p:nvPr userDrawn="1"/>
        </p:nvSpPr>
        <p:spPr>
          <a:xfrm>
            <a:off x="6234907" y="-1"/>
            <a:ext cx="1094521" cy="6859588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xmlns="" id="{00D0B8EF-F7C1-F24A-B60A-5A84B8C63C08}"/>
              </a:ext>
            </a:extLst>
          </p:cNvPr>
          <p:cNvSpPr/>
          <p:nvPr/>
        </p:nvSpPr>
        <p:spPr>
          <a:xfrm>
            <a:off x="5461499" y="4901293"/>
            <a:ext cx="494045" cy="499216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xmlns="" id="{98ED11CC-7038-B341-89A6-A00AF6E52873}"/>
              </a:ext>
            </a:extLst>
          </p:cNvPr>
          <p:cNvSpPr/>
          <p:nvPr/>
        </p:nvSpPr>
        <p:spPr>
          <a:xfrm>
            <a:off x="5641198" y="5020294"/>
            <a:ext cx="153559" cy="2885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3672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37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15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13" y="635717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19" y="650023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00" y="536280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C6912CD2-630D-9145-8B0C-4EAAD953FCA4}"/>
              </a:ext>
            </a:extLst>
          </p:cNvPr>
          <p:cNvSpPr/>
          <p:nvPr/>
        </p:nvSpPr>
        <p:spPr>
          <a:xfrm>
            <a:off x="1362719" y="1702015"/>
            <a:ext cx="3078860" cy="4428355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xmlns="" id="{15DB779B-12D8-0C4A-8B31-D54A79C87DA9}"/>
              </a:ext>
            </a:extLst>
          </p:cNvPr>
          <p:cNvSpPr/>
          <p:nvPr/>
        </p:nvSpPr>
        <p:spPr>
          <a:xfrm>
            <a:off x="1272398" y="2109945"/>
            <a:ext cx="3259500" cy="82164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xmlns="" id="{1630BC1B-B261-2F4A-A4A4-9E4033137F42}"/>
              </a:ext>
            </a:extLst>
          </p:cNvPr>
          <p:cNvSpPr/>
          <p:nvPr/>
        </p:nvSpPr>
        <p:spPr>
          <a:xfrm>
            <a:off x="4730532" y="1702015"/>
            <a:ext cx="3078860" cy="4428355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xmlns="" id="{FC5FEC04-B725-D14D-96DE-9103E05EC84B}"/>
              </a:ext>
            </a:extLst>
          </p:cNvPr>
          <p:cNvSpPr/>
          <p:nvPr/>
        </p:nvSpPr>
        <p:spPr>
          <a:xfrm>
            <a:off x="4640193" y="2109945"/>
            <a:ext cx="3259500" cy="82164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xmlns="" id="{C7F82BF4-97FF-FC48-95FF-6731C19E8700}"/>
              </a:ext>
            </a:extLst>
          </p:cNvPr>
          <p:cNvSpPr/>
          <p:nvPr/>
        </p:nvSpPr>
        <p:spPr>
          <a:xfrm>
            <a:off x="8098309" y="1702015"/>
            <a:ext cx="3078860" cy="4428355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4332BE53-4724-1243-B3E3-91DD9C15C72D}"/>
              </a:ext>
            </a:extLst>
          </p:cNvPr>
          <p:cNvSpPr/>
          <p:nvPr/>
        </p:nvSpPr>
        <p:spPr>
          <a:xfrm>
            <a:off x="8007988" y="2109945"/>
            <a:ext cx="3259500" cy="82164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010" y="3032177"/>
            <a:ext cx="2557349" cy="2893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0450" y="3032177"/>
            <a:ext cx="2557349" cy="2893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2832" y="3032177"/>
            <a:ext cx="2557349" cy="2893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270" y="2231874"/>
            <a:ext cx="2960036" cy="55007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363" y="2231874"/>
            <a:ext cx="2960036" cy="55007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4975" y="2231874"/>
            <a:ext cx="2960036" cy="55007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470900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37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15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13" y="635717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19" y="650023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00" y="536280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012" y="1687521"/>
            <a:ext cx="8309701" cy="4669651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9" y="1622159"/>
            <a:ext cx="219890" cy="457800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43434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37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15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13" y="635717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19" y="650023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00" y="536280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012" y="1687521"/>
            <a:ext cx="5180927" cy="4669651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063" y="1687521"/>
            <a:ext cx="5258305" cy="4669651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9" y="1622159"/>
            <a:ext cx="219890" cy="457800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67474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37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15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13" y="635717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19" y="650023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00" y="536280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99994" y="1687521"/>
            <a:ext cx="3361888" cy="4669651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4479" y="1687521"/>
            <a:ext cx="3361888" cy="4669651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7831" y="1687521"/>
            <a:ext cx="3361888" cy="4669651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9" y="1622159"/>
            <a:ext cx="219890" cy="457800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000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113" y="273140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459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5A2F-DE83-46EB-BC0E-0068B5A94FE0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670FA-9539-4E8A-BB21-8DE25B17E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0552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A32F654B-2BB9-1146-B60D-BED70D67F881}"/>
              </a:ext>
            </a:extLst>
          </p:cNvPr>
          <p:cNvSpPr/>
          <p:nvPr userDrawn="1"/>
        </p:nvSpPr>
        <p:spPr>
          <a:xfrm>
            <a:off x="18" y="1577426"/>
            <a:ext cx="8088847" cy="3879214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3985" y="844153"/>
            <a:ext cx="6346428" cy="4944964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4596" y="1155788"/>
            <a:ext cx="5295836" cy="397711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37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15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13" y="635717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19" y="1685159"/>
            <a:ext cx="5861589" cy="31887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xmlns="" id="{515B5E40-509C-674A-A0CE-A82644D303E5}"/>
              </a:ext>
            </a:extLst>
          </p:cNvPr>
          <p:cNvSpPr/>
          <p:nvPr userDrawn="1"/>
        </p:nvSpPr>
        <p:spPr>
          <a:xfrm>
            <a:off x="19" y="650023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xmlns="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00" y="536280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253196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" y="803375"/>
            <a:ext cx="5930471" cy="519082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37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15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13" y="635717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043" y="1767315"/>
            <a:ext cx="5338967" cy="332499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6C49A229-F120-BD44-8911-B70221A59A36}"/>
              </a:ext>
            </a:extLst>
          </p:cNvPr>
          <p:cNvSpPr/>
          <p:nvPr userDrawn="1"/>
        </p:nvSpPr>
        <p:spPr>
          <a:xfrm>
            <a:off x="19" y="1539163"/>
            <a:ext cx="259457" cy="371924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4208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34" y="1289467"/>
            <a:ext cx="5505355" cy="4280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37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15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13" y="635717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043" y="1289485"/>
            <a:ext cx="5338967" cy="42806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C4CAAF58-D51D-2F45-BC38-B4EAB0CFADC2}"/>
              </a:ext>
            </a:extLst>
          </p:cNvPr>
          <p:cNvSpPr/>
          <p:nvPr userDrawn="1"/>
        </p:nvSpPr>
        <p:spPr>
          <a:xfrm>
            <a:off x="5671032" y="1289468"/>
            <a:ext cx="259457" cy="4280654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r>
              <a:rPr lang="ru-RU" sz="1800" dirty="0">
                <a:solidFill>
                  <a:prstClr val="black"/>
                </a:solidFill>
              </a:rPr>
              <a:t> </a:t>
            </a:r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xmlns="" id="{B780F91E-59E4-7E41-8159-0A9695B37680}"/>
              </a:ext>
            </a:extLst>
          </p:cNvPr>
          <p:cNvSpPr/>
          <p:nvPr userDrawn="1"/>
        </p:nvSpPr>
        <p:spPr>
          <a:xfrm>
            <a:off x="19" y="1289468"/>
            <a:ext cx="259457" cy="4280654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r>
              <a:rPr lang="ru-RU" sz="1800" dirty="0">
                <a:solidFill>
                  <a:prstClr val="black"/>
                </a:solidFill>
              </a:rPr>
              <a:t> </a:t>
            </a:r>
            <a:endParaRPr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648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9" y="868119"/>
            <a:ext cx="2483677" cy="248457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37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15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13" y="635717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144" y="1570171"/>
            <a:ext cx="6036866" cy="37192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B9A9E15C-3FB6-A548-B181-7143DD44330D}"/>
              </a:ext>
            </a:extLst>
          </p:cNvPr>
          <p:cNvSpPr/>
          <p:nvPr userDrawn="1"/>
        </p:nvSpPr>
        <p:spPr>
          <a:xfrm>
            <a:off x="4996425" y="1570168"/>
            <a:ext cx="259457" cy="371924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561" y="868119"/>
            <a:ext cx="2483677" cy="248457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18" y="3363751"/>
            <a:ext cx="2483677" cy="248457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561" y="3363751"/>
            <a:ext cx="2483677" cy="248457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4156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37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15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13" y="635717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19" y="650023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00" y="536280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6230991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37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15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13" y="635717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19" y="650023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00" y="536280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9" y="1622159"/>
            <a:ext cx="219890" cy="457800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83993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0560CFF3-0F6B-EE47-8233-2752BA7C190C}"/>
              </a:ext>
            </a:extLst>
          </p:cNvPr>
          <p:cNvSpPr/>
          <p:nvPr userDrawn="1"/>
        </p:nvSpPr>
        <p:spPr>
          <a:xfrm>
            <a:off x="18" y="1706141"/>
            <a:ext cx="12190413" cy="449403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37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15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13" y="635717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xmlns="" id="{2E9797C7-8447-7949-8633-B9C1F8C8B7D2}"/>
              </a:ext>
            </a:extLst>
          </p:cNvPr>
          <p:cNvSpPr/>
          <p:nvPr userDrawn="1"/>
        </p:nvSpPr>
        <p:spPr>
          <a:xfrm>
            <a:off x="19" y="650023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xmlns="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00" y="536280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096067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FBDE76DB-A8FB-674B-86CB-3C735C2794DB}"/>
              </a:ext>
            </a:extLst>
          </p:cNvPr>
          <p:cNvSpPr/>
          <p:nvPr userDrawn="1"/>
        </p:nvSpPr>
        <p:spPr>
          <a:xfrm>
            <a:off x="18" y="1473376"/>
            <a:ext cx="12190413" cy="538621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37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15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13" y="635717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D6E06661-EB7F-9A4F-ABE0-E508C3AF0496}"/>
              </a:ext>
            </a:extLst>
          </p:cNvPr>
          <p:cNvSpPr/>
          <p:nvPr userDrawn="1"/>
        </p:nvSpPr>
        <p:spPr>
          <a:xfrm>
            <a:off x="19" y="650023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xmlns="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00" y="536280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577114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1" y="13"/>
            <a:ext cx="12190412" cy="68651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489" y="1295463"/>
            <a:ext cx="838630" cy="98393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6846" y="2404692"/>
            <a:ext cx="4381395" cy="400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1000" dirty="0">
                <a:solidFill>
                  <a:prstClr val="white"/>
                </a:solidFill>
                <a:cs typeface="Arial" panose="020B0604020202020204" pitchFamily="34" charset="0"/>
              </a:rPr>
              <a:t>ФЕДЕРАЛЬНАЯ СЛУЖБА</a:t>
            </a:r>
          </a:p>
          <a:p>
            <a:pPr algn="ctr" defTabSz="914400"/>
            <a:r>
              <a:rPr lang="ru-RU" sz="1000" dirty="0">
                <a:solidFill>
                  <a:prstClr val="white"/>
                </a:solidFill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0894" y="3846750"/>
            <a:ext cx="4860181" cy="84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7285" y="5528700"/>
            <a:ext cx="5565051" cy="400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5112" y="4642583"/>
            <a:ext cx="494045" cy="499216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defTabSz="914400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 sz="18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46623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7" y="12"/>
            <a:ext cx="5532004" cy="6850563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01840757-1A8F-8940-BE11-7CD26EE44EBD}"/>
              </a:ext>
            </a:extLst>
          </p:cNvPr>
          <p:cNvSpPr/>
          <p:nvPr userDrawn="1"/>
        </p:nvSpPr>
        <p:spPr>
          <a:xfrm>
            <a:off x="0" y="4381"/>
            <a:ext cx="5532004" cy="685520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xmlns="" id="{4F1E6446-080F-6744-BA0A-A2185B987FC3}"/>
              </a:ext>
            </a:extLst>
          </p:cNvPr>
          <p:cNvSpPr/>
          <p:nvPr userDrawn="1"/>
        </p:nvSpPr>
        <p:spPr>
          <a:xfrm>
            <a:off x="-381" y="9025"/>
            <a:ext cx="5545095" cy="1299665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xmlns="" id="{FF746D93-968B-0A4F-9742-5AFBFB36E8A1}"/>
              </a:ext>
            </a:extLst>
          </p:cNvPr>
          <p:cNvSpPr/>
          <p:nvPr userDrawn="1"/>
        </p:nvSpPr>
        <p:spPr>
          <a:xfrm>
            <a:off x="12696" y="5559923"/>
            <a:ext cx="5532004" cy="1299665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964DB4B-B7EC-3D47-A179-1426679A7A13}"/>
              </a:ext>
            </a:extLst>
          </p:cNvPr>
          <p:cNvGrpSpPr/>
          <p:nvPr userDrawn="1"/>
        </p:nvGrpSpPr>
        <p:grpSpPr>
          <a:xfrm>
            <a:off x="11696381" y="5700944"/>
            <a:ext cx="494045" cy="499216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defTabSz="914400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779541B8-14F7-6144-BB99-31217AC29512}"/>
              </a:ext>
            </a:extLst>
          </p:cNvPr>
          <p:cNvSpPr/>
          <p:nvPr userDrawn="1"/>
        </p:nvSpPr>
        <p:spPr>
          <a:xfrm>
            <a:off x="5086626" y="1308704"/>
            <a:ext cx="459013" cy="4251233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03" y="105256"/>
            <a:ext cx="917219" cy="107614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77D55F-3E95-904E-BFBB-D0759B65BA24}"/>
              </a:ext>
            </a:extLst>
          </p:cNvPr>
          <p:cNvSpPr txBox="1"/>
          <p:nvPr userDrawn="1"/>
        </p:nvSpPr>
        <p:spPr>
          <a:xfrm>
            <a:off x="1741006" y="457466"/>
            <a:ext cx="3830939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ФЕДЕРАЛЬНАЯ СЛУЖБА</a:t>
            </a:r>
          </a:p>
          <a:p>
            <a:pPr defTabSz="914400"/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471" y="1400699"/>
            <a:ext cx="3936488" cy="3988723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591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38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43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5A2F-DE83-46EB-BC0E-0068B5A94FE0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670FA-9539-4E8A-BB21-8DE25B17E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8522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3" y="5152"/>
            <a:ext cx="5556877" cy="6847418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defTabSz="914400"/>
            <a:endParaRPr sz="2111" dirty="0">
              <a:solidFill>
                <a:prstClr val="black"/>
              </a:solidFill>
            </a:endParaRPr>
          </a:p>
        </p:txBody>
      </p:sp>
      <p:sp>
        <p:nvSpPr>
          <p:cNvPr id="15" name="object 7"/>
          <p:cNvSpPr/>
          <p:nvPr userDrawn="1"/>
        </p:nvSpPr>
        <p:spPr>
          <a:xfrm>
            <a:off x="5086087" y="1410423"/>
            <a:ext cx="475754" cy="40368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2111" dirty="0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471" y="1400699"/>
            <a:ext cx="3936488" cy="3988723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6381" y="5700944"/>
            <a:ext cx="494045" cy="499216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defTabSz="914400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 sz="18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26155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xmlns="" id="{D8863855-8BDF-4E45-809B-F11F7FD06B41}"/>
              </a:ext>
            </a:extLst>
          </p:cNvPr>
          <p:cNvSpPr/>
          <p:nvPr userDrawn="1"/>
        </p:nvSpPr>
        <p:spPr>
          <a:xfrm>
            <a:off x="13" y="1894754"/>
            <a:ext cx="7034883" cy="3070107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186" y="779337"/>
            <a:ext cx="6083215" cy="5002683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xmlns="" id="{4DC73FA9-CFCC-4349-9EBF-D22E76F9EBCE}"/>
              </a:ext>
            </a:extLst>
          </p:cNvPr>
          <p:cNvSpPr/>
          <p:nvPr userDrawn="1"/>
        </p:nvSpPr>
        <p:spPr>
          <a:xfrm>
            <a:off x="497185" y="778106"/>
            <a:ext cx="6083215" cy="5002683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758" y="3494275"/>
            <a:ext cx="5610639" cy="2340705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882" y="840019"/>
            <a:ext cx="0" cy="499494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8615" y="778092"/>
            <a:ext cx="0" cy="2704244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325" y="2245086"/>
            <a:ext cx="0" cy="1249189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C58F501F-69CE-BA47-A198-563B3F244258}"/>
              </a:ext>
            </a:extLst>
          </p:cNvPr>
          <p:cNvSpPr/>
          <p:nvPr userDrawn="1"/>
        </p:nvSpPr>
        <p:spPr>
          <a:xfrm>
            <a:off x="752920" y="4897328"/>
            <a:ext cx="170312" cy="173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B797CEC3-3C0E-BF40-A6EC-9734EEE77799}"/>
              </a:ext>
            </a:extLst>
          </p:cNvPr>
          <p:cNvSpPr/>
          <p:nvPr userDrawn="1"/>
        </p:nvSpPr>
        <p:spPr>
          <a:xfrm>
            <a:off x="2162436" y="3423787"/>
            <a:ext cx="170312" cy="173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4B4724E-B60A-954B-8A4E-FA9A7CE72886}"/>
              </a:ext>
            </a:extLst>
          </p:cNvPr>
          <p:cNvSpPr/>
          <p:nvPr userDrawn="1"/>
        </p:nvSpPr>
        <p:spPr>
          <a:xfrm>
            <a:off x="4346552" y="692654"/>
            <a:ext cx="170312" cy="173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xmlns="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0630" y="1802038"/>
            <a:ext cx="4272336" cy="3070936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xmlns="" id="{60D482BB-06C7-7D43-A4B6-067B00C7448E}"/>
              </a:ext>
            </a:extLst>
          </p:cNvPr>
          <p:cNvSpPr/>
          <p:nvPr/>
        </p:nvSpPr>
        <p:spPr>
          <a:xfrm>
            <a:off x="7290643" y="5281559"/>
            <a:ext cx="494045" cy="499216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xmlns="" id="{DDF917D5-710B-2741-B703-C610905EA05E}"/>
              </a:ext>
            </a:extLst>
          </p:cNvPr>
          <p:cNvSpPr/>
          <p:nvPr/>
        </p:nvSpPr>
        <p:spPr>
          <a:xfrm>
            <a:off x="7470342" y="5400555"/>
            <a:ext cx="153559" cy="2885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7886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60"/>
            <a:ext cx="12190412" cy="686517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43F7883-713A-5147-9DF0-FE09901D61FC}"/>
              </a:ext>
            </a:extLst>
          </p:cNvPr>
          <p:cNvSpPr/>
          <p:nvPr userDrawn="1"/>
        </p:nvSpPr>
        <p:spPr>
          <a:xfrm>
            <a:off x="13" y="-1"/>
            <a:ext cx="12190413" cy="6884472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27816AD4-2F7A-1A4B-81F5-AB004BF47F0F}"/>
              </a:ext>
            </a:extLst>
          </p:cNvPr>
          <p:cNvSpPr/>
          <p:nvPr userDrawn="1"/>
        </p:nvSpPr>
        <p:spPr>
          <a:xfrm>
            <a:off x="159525" y="1778128"/>
            <a:ext cx="3572930" cy="2498065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9383B72-B490-E848-B1D5-D41FF1EA31E0}"/>
              </a:ext>
            </a:extLst>
          </p:cNvPr>
          <p:cNvSpPr/>
          <p:nvPr userDrawn="1"/>
        </p:nvSpPr>
        <p:spPr>
          <a:xfrm>
            <a:off x="2595731" y="4147595"/>
            <a:ext cx="6095207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 defTabSz="914400">
              <a:lnSpc>
                <a:spcPct val="114799"/>
              </a:lnSpc>
              <a:spcBef>
                <a:spcPts val="100"/>
              </a:spcBef>
            </a:pPr>
            <a:r>
              <a:rPr lang="ru-RU" sz="1800" dirty="0">
                <a:solidFill>
                  <a:srgbClr val="FFFFFF"/>
                </a:solidFill>
                <a:cs typeface="Arial"/>
              </a:rPr>
              <a:t>ОБЩЕСИ</a:t>
            </a:r>
            <a:r>
              <a:rPr lang="ru-RU" sz="1800" spc="-45" dirty="0">
                <a:solidFill>
                  <a:srgbClr val="FFFFFF"/>
                </a:solidFill>
                <a:cs typeface="Arial"/>
              </a:rPr>
              <a:t>С</a:t>
            </a:r>
            <a:r>
              <a:rPr lang="ru-RU" sz="1800" dirty="0">
                <a:solidFill>
                  <a:srgbClr val="FFFFFF"/>
                </a:solidFill>
                <a:cs typeface="Arial"/>
              </a:rPr>
              <a:t>ТЕМНЫЕ</a:t>
            </a:r>
            <a:br>
              <a:rPr lang="ru-RU" sz="1800" dirty="0">
                <a:solidFill>
                  <a:srgbClr val="FFFFFF"/>
                </a:solidFill>
                <a:cs typeface="Arial"/>
              </a:rPr>
            </a:br>
            <a:r>
              <a:rPr lang="ru-RU" sz="1800" spc="-10" dirty="0">
                <a:solidFill>
                  <a:srgbClr val="FFFFFF"/>
                </a:solidFill>
                <a:cs typeface="Arial"/>
              </a:rPr>
              <a:t>ВЫВОДЫ</a:t>
            </a:r>
            <a:endParaRPr lang="ru-RU" sz="1800" dirty="0">
              <a:solidFill>
                <a:prstClr val="black"/>
              </a:solidFill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538" y="388561"/>
            <a:ext cx="913981" cy="181390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xmlns="" id="{08AFF63D-7402-AE48-BC81-B45339A276A5}"/>
              </a:ext>
            </a:extLst>
          </p:cNvPr>
          <p:cNvSpPr/>
          <p:nvPr userDrawn="1"/>
        </p:nvSpPr>
        <p:spPr>
          <a:xfrm>
            <a:off x="3458702" y="9037"/>
            <a:ext cx="5273010" cy="68754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xmlns="" id="{C083EA45-9922-BB44-BCEE-4B899446618B}"/>
              </a:ext>
            </a:extLst>
          </p:cNvPr>
          <p:cNvSpPr/>
          <p:nvPr userDrawn="1"/>
        </p:nvSpPr>
        <p:spPr>
          <a:xfrm>
            <a:off x="3458701" y="5857286"/>
            <a:ext cx="5273012" cy="103622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405" y="5857273"/>
            <a:ext cx="8639353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B26E0C0E-E435-EF4C-B6F6-E5A05B9C2D21}"/>
              </a:ext>
            </a:extLst>
          </p:cNvPr>
          <p:cNvSpPr/>
          <p:nvPr userDrawn="1"/>
        </p:nvSpPr>
        <p:spPr>
          <a:xfrm>
            <a:off x="3344301" y="5746598"/>
            <a:ext cx="224062" cy="2164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8702" y="9024"/>
            <a:ext cx="0" cy="6850564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9883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14" y="1742560"/>
            <a:ext cx="4509745" cy="3374470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57BA722A-E58D-664F-9B1F-48BC983F82E0}"/>
              </a:ext>
            </a:extLst>
          </p:cNvPr>
          <p:cNvSpPr/>
          <p:nvPr userDrawn="1"/>
        </p:nvSpPr>
        <p:spPr>
          <a:xfrm>
            <a:off x="0" y="1742560"/>
            <a:ext cx="405077" cy="3374470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AB69561-8020-AB4B-A6D9-CC282A28B422}"/>
              </a:ext>
            </a:extLst>
          </p:cNvPr>
          <p:cNvSpPr/>
          <p:nvPr userDrawn="1"/>
        </p:nvSpPr>
        <p:spPr>
          <a:xfrm>
            <a:off x="6234902" y="-1"/>
            <a:ext cx="1094521" cy="6859588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xmlns="" id="{00D0B8EF-F7C1-F24A-B60A-5A84B8C63C08}"/>
              </a:ext>
            </a:extLst>
          </p:cNvPr>
          <p:cNvSpPr/>
          <p:nvPr/>
        </p:nvSpPr>
        <p:spPr>
          <a:xfrm>
            <a:off x="5461494" y="4901293"/>
            <a:ext cx="494045" cy="499216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xmlns="" id="{98ED11CC-7038-B341-89A6-A00AF6E52873}"/>
              </a:ext>
            </a:extLst>
          </p:cNvPr>
          <p:cNvSpPr/>
          <p:nvPr/>
        </p:nvSpPr>
        <p:spPr>
          <a:xfrm>
            <a:off x="5641193" y="5020289"/>
            <a:ext cx="153559" cy="2885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66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32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10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08" y="6357167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14" y="650018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195" y="536275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C6912CD2-630D-9145-8B0C-4EAAD953FCA4}"/>
              </a:ext>
            </a:extLst>
          </p:cNvPr>
          <p:cNvSpPr/>
          <p:nvPr/>
        </p:nvSpPr>
        <p:spPr>
          <a:xfrm>
            <a:off x="1362719" y="1702015"/>
            <a:ext cx="3078860" cy="4428355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xmlns="" id="{15DB779B-12D8-0C4A-8B31-D54A79C87DA9}"/>
              </a:ext>
            </a:extLst>
          </p:cNvPr>
          <p:cNvSpPr/>
          <p:nvPr/>
        </p:nvSpPr>
        <p:spPr>
          <a:xfrm>
            <a:off x="1272398" y="2109945"/>
            <a:ext cx="3259500" cy="82164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xmlns="" id="{1630BC1B-B261-2F4A-A4A4-9E4033137F42}"/>
              </a:ext>
            </a:extLst>
          </p:cNvPr>
          <p:cNvSpPr/>
          <p:nvPr/>
        </p:nvSpPr>
        <p:spPr>
          <a:xfrm>
            <a:off x="4730527" y="1702015"/>
            <a:ext cx="3078860" cy="4428355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xmlns="" id="{FC5FEC04-B725-D14D-96DE-9103E05EC84B}"/>
              </a:ext>
            </a:extLst>
          </p:cNvPr>
          <p:cNvSpPr/>
          <p:nvPr/>
        </p:nvSpPr>
        <p:spPr>
          <a:xfrm>
            <a:off x="4640193" y="2109945"/>
            <a:ext cx="3259500" cy="82164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xmlns="" id="{C7F82BF4-97FF-FC48-95FF-6731C19E8700}"/>
              </a:ext>
            </a:extLst>
          </p:cNvPr>
          <p:cNvSpPr/>
          <p:nvPr/>
        </p:nvSpPr>
        <p:spPr>
          <a:xfrm>
            <a:off x="8098309" y="1702015"/>
            <a:ext cx="3078860" cy="4428355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4332BE53-4724-1243-B3E3-91DD9C15C72D}"/>
              </a:ext>
            </a:extLst>
          </p:cNvPr>
          <p:cNvSpPr/>
          <p:nvPr/>
        </p:nvSpPr>
        <p:spPr>
          <a:xfrm>
            <a:off x="8007988" y="2109945"/>
            <a:ext cx="3259500" cy="82164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005" y="3032172"/>
            <a:ext cx="2557349" cy="2893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0450" y="3032172"/>
            <a:ext cx="2557349" cy="2893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2827" y="3032172"/>
            <a:ext cx="2557349" cy="2893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265" y="2231874"/>
            <a:ext cx="2960036" cy="55007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358" y="2231874"/>
            <a:ext cx="2960036" cy="55007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4975" y="2231874"/>
            <a:ext cx="2960036" cy="55007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891201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32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10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08" y="6357167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14" y="650018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195" y="536275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007" y="1687516"/>
            <a:ext cx="8309701" cy="4669651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4" y="1622159"/>
            <a:ext cx="219890" cy="457800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74974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32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10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08" y="6357167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14" y="650018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195" y="536275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007" y="1687516"/>
            <a:ext cx="5180927" cy="4669651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063" y="1687516"/>
            <a:ext cx="5258305" cy="4669651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4" y="1622159"/>
            <a:ext cx="219890" cy="457800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1795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32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10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08" y="6357167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14" y="650018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195" y="536275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99994" y="1687516"/>
            <a:ext cx="3361888" cy="4669651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4479" y="1687516"/>
            <a:ext cx="3361888" cy="4669651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7831" y="1687516"/>
            <a:ext cx="3361888" cy="4669651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4" y="1622159"/>
            <a:ext cx="219890" cy="457800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9093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A32F654B-2BB9-1146-B60D-BED70D67F881}"/>
              </a:ext>
            </a:extLst>
          </p:cNvPr>
          <p:cNvSpPr/>
          <p:nvPr userDrawn="1"/>
        </p:nvSpPr>
        <p:spPr>
          <a:xfrm>
            <a:off x="13" y="1577426"/>
            <a:ext cx="8088847" cy="3879214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3985" y="844148"/>
            <a:ext cx="6346428" cy="4944964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4591" y="1155783"/>
            <a:ext cx="5295836" cy="397711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32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10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08" y="6357167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19" y="1685154"/>
            <a:ext cx="5861589" cy="31887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xmlns="" id="{515B5E40-509C-674A-A0CE-A82644D303E5}"/>
              </a:ext>
            </a:extLst>
          </p:cNvPr>
          <p:cNvSpPr/>
          <p:nvPr userDrawn="1"/>
        </p:nvSpPr>
        <p:spPr>
          <a:xfrm>
            <a:off x="14" y="650018"/>
            <a:ext cx="219890" cy="73927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xmlns="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195" y="536275"/>
            <a:ext cx="2612895" cy="9371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687729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" y="803375"/>
            <a:ext cx="5930471" cy="519082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32" y="118462"/>
            <a:ext cx="10486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10" y="-1"/>
            <a:ext cx="11478575" cy="905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9708" y="6357167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043" y="1767310"/>
            <a:ext cx="5338967" cy="332499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6C49A229-F120-BD44-8911-B70221A59A36}"/>
              </a:ext>
            </a:extLst>
          </p:cNvPr>
          <p:cNvSpPr/>
          <p:nvPr userDrawn="1"/>
        </p:nvSpPr>
        <p:spPr>
          <a:xfrm>
            <a:off x="14" y="1539163"/>
            <a:ext cx="259457" cy="3719249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defTabSz="914400"/>
            <a:endParaRPr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72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7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1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17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5.xml"/><Relationship Id="rId16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33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slideLayout" Target="../slideLayouts/slideLayout154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17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43.xml"/><Relationship Id="rId16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slideLayout" Target="../slideLayouts/slideLayout1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97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0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05A2F-DE83-46EB-BC0E-0068B5A94FE0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84" y="6357822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670FA-9539-4E8A-BB21-8DE25B17E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20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4" r:id="rId13"/>
    <p:sldLayoutId id="2147483665" r:id="rId14"/>
    <p:sldLayoutId id="2147483667" r:id="rId15"/>
  </p:sldLayoutIdLst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9721" y="6357180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914400"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95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9719" y="6357178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914400"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67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9717" y="6357176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914400"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024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9713" y="635717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914400"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47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9708" y="6357167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914400"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08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9702" y="6357161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914400"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3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9695" y="6357154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914400"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374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  <p:sldLayoutId id="2147483799" r:id="rId17"/>
    <p:sldLayoutId id="2147483800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97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0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05A2F-DE83-46EB-BC0E-0068B5A94F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84" y="6357822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670FA-9539-4E8A-BB21-8DE25B17E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00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</p:sldLayoutIdLst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ks.ru/" TargetMode="External"/><Relationship Id="rId2" Type="http://schemas.openxmlformats.org/officeDocument/2006/relationships/hyperlink" Target="http://www.rosstat.gov.ru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permstat.gks.ru/" TargetMode="External"/><Relationship Id="rId5" Type="http://schemas.openxmlformats.org/officeDocument/2006/relationships/hyperlink" Target="https://gks.ru/folder/12981" TargetMode="External"/><Relationship Id="rId4" Type="http://schemas.openxmlformats.org/officeDocument/2006/relationships/hyperlink" Target="https://gks.ru/respondents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1933D5F415A27B760C5FCD929D75460B43030E83CD72DF9204C08BC38B4736E8752761751327BB50D4FB212FDC7A6C4B77B717DF873A2D45w21B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s://permstat.gks.ru/" TargetMode="External"/><Relationship Id="rId1" Type="http://schemas.openxmlformats.org/officeDocument/2006/relationships/slideLayout" Target="../slideLayouts/slideLayout67.xml"/><Relationship Id="rId5" Type="http://schemas.openxmlformats.org/officeDocument/2006/relationships/hyperlink" Target="https://rosstat.gov.ru/" TargetMode="Externa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17634B6F8B5AE202D395C09A988E0113D936B036CF8AB813CF10F9386DBE7D53C4E71AB856FE75C4F2FC9B62D3A39616077E341A291B89DAQ5D9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A376E63F424EEBD505193D151F594CEE9116CB0CC664B9E2A95F32ED81B8F5D38CC84E2E3DE5119DD0FC8BFB8C535D0FF029230B96D2471CACv6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18004" y="3668989"/>
            <a:ext cx="7357102" cy="1494908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3000" spc="-67" dirty="0" smtClean="0"/>
              <a:t>Территориальный орган Федеральной службы государственной статистики по Пермскому краю</a:t>
            </a:r>
            <a:endParaRPr lang="ru-RU" sz="3000" spc="-67" dirty="0"/>
          </a:p>
        </p:txBody>
      </p:sp>
    </p:spTree>
    <p:extLst>
      <p:ext uri="{BB962C8B-B14F-4D97-AF65-F5344CB8AC3E}">
        <p14:creationId xmlns:p14="http://schemas.microsoft.com/office/powerpoint/2010/main" val="26155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366984" y="572568"/>
            <a:ext cx="10474286" cy="538385"/>
          </a:xfrm>
        </p:spPr>
        <p:txBody>
          <a:bodyPr/>
          <a:lstStyle/>
          <a:p>
            <a:pPr algn="ctr"/>
            <a:r>
              <a:rPr lang="ru-RU" sz="2200" b="1" dirty="0" smtClean="0">
                <a:solidFill>
                  <a:srgbClr val="4D4D4D"/>
                </a:solidFill>
              </a:rPr>
              <a:t>Форма № П-1 «Сведения о производстве и отгрузке товаров и услуг»</a:t>
            </a:r>
          </a:p>
          <a:p>
            <a:pPr algn="ctr"/>
            <a:endParaRPr lang="ru-RU" sz="4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122" t="13959" r="51602" b="23647"/>
          <a:stretch/>
        </p:blipFill>
        <p:spPr bwMode="auto">
          <a:xfrm>
            <a:off x="752029" y="1092687"/>
            <a:ext cx="10724973" cy="54156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Овал 5"/>
          <p:cNvSpPr/>
          <p:nvPr/>
        </p:nvSpPr>
        <p:spPr>
          <a:xfrm>
            <a:off x="6769553" y="2676471"/>
            <a:ext cx="2394889" cy="10300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9445023" y="2770474"/>
            <a:ext cx="2121487" cy="128756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99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923158" y="497291"/>
            <a:ext cx="10811594" cy="710377"/>
          </a:xfrm>
        </p:spPr>
        <p:txBody>
          <a:bodyPr/>
          <a:lstStyle/>
          <a:p>
            <a:pPr lvl="0" algn="ctr"/>
            <a:r>
              <a:rPr lang="ru-RU" sz="2200" b="1" dirty="0">
                <a:solidFill>
                  <a:srgbClr val="4D4D4D"/>
                </a:solidFill>
              </a:rPr>
              <a:t>Форма № П-1 «Сведения о производстве и отгрузке товаров и услуг»</a:t>
            </a:r>
          </a:p>
          <a:p>
            <a:pPr lvl="0" algn="ctr"/>
            <a:endParaRPr lang="ru-RU" sz="4000" b="1" dirty="0">
              <a:solidFill>
                <a:srgbClr val="4472C4">
                  <a:lumMod val="75000"/>
                </a:srgbClr>
              </a:solidFill>
            </a:endParaRPr>
          </a:p>
          <a:p>
            <a:pPr algn="ctr"/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282" t="13960" r="55288" b="21937"/>
          <a:stretch/>
        </p:blipFill>
        <p:spPr bwMode="auto">
          <a:xfrm>
            <a:off x="1170774" y="1008404"/>
            <a:ext cx="9844755" cy="53487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Овал 4"/>
          <p:cNvSpPr/>
          <p:nvPr/>
        </p:nvSpPr>
        <p:spPr>
          <a:xfrm>
            <a:off x="1500156" y="5194640"/>
            <a:ext cx="6470979" cy="147403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9667341" y="1113639"/>
            <a:ext cx="484569" cy="480784"/>
          </a:xfrm>
          <a:prstGeom prst="downArrow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01590" y="5437974"/>
            <a:ext cx="3550972" cy="7848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500" dirty="0"/>
              <a:t>№ П (услуги) </a:t>
            </a:r>
            <a:endParaRPr lang="ru-RU" sz="1500" dirty="0" smtClean="0"/>
          </a:p>
          <a:p>
            <a:r>
              <a:rPr lang="ru-RU" sz="1500" dirty="0" smtClean="0"/>
              <a:t>«</a:t>
            </a:r>
            <a:r>
              <a:rPr lang="ru-RU" sz="1500" dirty="0"/>
              <a:t>Сведения об объеме платных услуг </a:t>
            </a:r>
            <a:endParaRPr lang="ru-RU" sz="1500" dirty="0" smtClean="0"/>
          </a:p>
          <a:p>
            <a:r>
              <a:rPr lang="ru-RU" sz="1500" dirty="0" smtClean="0"/>
              <a:t>населению </a:t>
            </a:r>
            <a:r>
              <a:rPr lang="ru-RU" sz="1500" dirty="0"/>
              <a:t>по видам»</a:t>
            </a:r>
          </a:p>
        </p:txBody>
      </p:sp>
      <p:sp>
        <p:nvSpPr>
          <p:cNvPr id="8" name="Стрелка вниз 7"/>
          <p:cNvSpPr/>
          <p:nvPr/>
        </p:nvSpPr>
        <p:spPr>
          <a:xfrm rot="16200000">
            <a:off x="8023730" y="5740126"/>
            <a:ext cx="484569" cy="480784"/>
          </a:xfrm>
          <a:prstGeom prst="downArrow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59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6990460" y="811850"/>
            <a:ext cx="5091110" cy="551203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dirty="0">
                <a:solidFill>
                  <a:srgbClr val="4D4D4D"/>
                </a:solidFill>
              </a:rPr>
              <a:t>Особенности заполнения формы </a:t>
            </a:r>
            <a:br>
              <a:rPr lang="ru-RU" sz="3200" dirty="0">
                <a:solidFill>
                  <a:srgbClr val="4D4D4D"/>
                </a:solidFill>
              </a:rPr>
            </a:br>
            <a:r>
              <a:rPr lang="ru-RU" sz="4000" dirty="0">
                <a:solidFill>
                  <a:srgbClr val="4D4D4D"/>
                </a:solidFill>
              </a:rPr>
              <a:t>№ 4-ТЭР</a:t>
            </a:r>
          </a:p>
          <a:p>
            <a:pPr algn="ctr">
              <a:lnSpc>
                <a:spcPct val="100000"/>
              </a:lnSpc>
            </a:pPr>
            <a:r>
              <a:rPr lang="ru-RU" sz="3200" dirty="0">
                <a:solidFill>
                  <a:srgbClr val="4D4D4D"/>
                </a:solidFill>
              </a:rPr>
              <a:t>«Сведения об использовании топливно-энергетических ресурсов»</a:t>
            </a:r>
          </a:p>
        </p:txBody>
      </p:sp>
    </p:spTree>
    <p:extLst>
      <p:ext uri="{BB962C8B-B14F-4D97-AF65-F5344CB8AC3E}">
        <p14:creationId xmlns:p14="http://schemas.microsoft.com/office/powerpoint/2010/main" val="138869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74088" y="473829"/>
            <a:ext cx="4146841" cy="589414"/>
          </a:xfrm>
        </p:spPr>
        <p:txBody>
          <a:bodyPr>
            <a:normAutofit/>
          </a:bodyPr>
          <a:lstStyle/>
          <a:p>
            <a:r>
              <a:rPr lang="ru-RU" dirty="0" smtClean="0"/>
              <a:t>ОБЩИЕ СВЕДЕНИЯ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521293" y="615323"/>
            <a:ext cx="10927215" cy="5901433"/>
          </a:xfrm>
        </p:spPr>
        <p:txBody>
          <a:bodyPr>
            <a:normAutofit/>
          </a:bodyPr>
          <a:lstStyle/>
          <a:p>
            <a:pPr indent="438150" algn="ctr"/>
            <a:r>
              <a:rPr lang="ru-RU" sz="3000" dirty="0" smtClean="0"/>
              <a:t>Форма </a:t>
            </a:r>
            <a:r>
              <a:rPr lang="ru-RU" sz="3000" b="1" dirty="0"/>
              <a:t>№ 4-ТЭР </a:t>
            </a:r>
          </a:p>
          <a:p>
            <a:pPr indent="438150" algn="ctr"/>
            <a:r>
              <a:rPr lang="ru-RU" sz="2500" dirty="0" smtClean="0"/>
              <a:t>«</a:t>
            </a:r>
            <a:r>
              <a:rPr lang="ru-RU" sz="2500" dirty="0"/>
              <a:t>Сведения об использовании </a:t>
            </a:r>
            <a:r>
              <a:rPr lang="ru-RU" sz="2500" dirty="0" smtClean="0"/>
              <a:t>топливно-энергетических </a:t>
            </a:r>
            <a:r>
              <a:rPr lang="ru-RU" sz="2500" dirty="0"/>
              <a:t>ресурсов»</a:t>
            </a:r>
            <a:r>
              <a:rPr lang="ru-RU" sz="3000" dirty="0"/>
              <a:t> </a:t>
            </a:r>
            <a:br>
              <a:rPr lang="ru-RU" sz="3000" dirty="0"/>
            </a:br>
            <a:r>
              <a:rPr lang="ru-RU" sz="2500" dirty="0" smtClean="0"/>
              <a:t>за 2021 год </a:t>
            </a:r>
          </a:p>
          <a:p>
            <a:pPr indent="438150" algn="ctr"/>
            <a:r>
              <a:rPr lang="ru-RU" sz="3000" dirty="0" smtClean="0"/>
              <a:t>утверждена</a:t>
            </a:r>
            <a:r>
              <a:rPr lang="ru-RU" sz="3000" b="1" dirty="0" smtClean="0"/>
              <a:t> </a:t>
            </a:r>
            <a:r>
              <a:rPr lang="ru-RU" sz="3000" dirty="0" smtClean="0"/>
              <a:t>приказом </a:t>
            </a:r>
            <a:r>
              <a:rPr lang="ru-RU" sz="3000" dirty="0"/>
              <a:t>Росстата от 30.07.2021 № </a:t>
            </a:r>
            <a:r>
              <a:rPr lang="ru-RU" sz="3000" dirty="0" smtClean="0"/>
              <a:t>462, </a:t>
            </a:r>
          </a:p>
          <a:p>
            <a:pPr indent="438150" algn="ctr"/>
            <a:r>
              <a:rPr lang="ru-RU" sz="3000" dirty="0" smtClean="0"/>
              <a:t>с изменениями от 17.12.2021 № 925 </a:t>
            </a:r>
          </a:p>
          <a:p>
            <a:pPr indent="438150" algn="ctr"/>
            <a:endParaRPr lang="ru-RU" sz="3000" b="1" dirty="0" smtClean="0"/>
          </a:p>
          <a:p>
            <a:pPr indent="438150" algn="ctr"/>
            <a:r>
              <a:rPr lang="ru-RU" sz="3000" dirty="0" smtClean="0"/>
              <a:t>Указания </a:t>
            </a:r>
            <a:r>
              <a:rPr lang="ru-RU" sz="3000" dirty="0"/>
              <a:t>по заполнению формы, </a:t>
            </a:r>
            <a:endParaRPr lang="ru-RU" sz="3000" dirty="0" smtClean="0"/>
          </a:p>
          <a:p>
            <a:pPr indent="438150" algn="ctr"/>
            <a:r>
              <a:rPr lang="ru-RU" sz="3000" dirty="0" smtClean="0"/>
              <a:t>утверждены </a:t>
            </a:r>
            <a:r>
              <a:rPr lang="ru-RU" sz="3000" dirty="0"/>
              <a:t>приказом Росстата от 03.12.2021 </a:t>
            </a:r>
            <a:r>
              <a:rPr lang="ru-RU" sz="3000" dirty="0" smtClean="0"/>
              <a:t>№ 866</a:t>
            </a:r>
            <a:endParaRPr lang="ru-RU" sz="3000" dirty="0"/>
          </a:p>
          <a:p>
            <a:pPr algn="ctr">
              <a:lnSpc>
                <a:spcPct val="80000"/>
              </a:lnSpc>
            </a:pPr>
            <a:endParaRPr lang="ru-RU" sz="30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Срок </a:t>
            </a:r>
            <a:r>
              <a:rPr lang="ru-RU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представления </a:t>
            </a:r>
            <a:r>
              <a:rPr lang="ru-RU" sz="3000" dirty="0"/>
              <a:t>­– </a:t>
            </a:r>
            <a:endParaRPr lang="ru-RU" sz="3000" dirty="0" smtClean="0"/>
          </a:p>
          <a:p>
            <a:pPr algn="ctr">
              <a:lnSpc>
                <a:spcPct val="80000"/>
              </a:lnSpc>
            </a:pPr>
            <a:r>
              <a:rPr lang="ru-RU" sz="3000" u="sng" dirty="0" smtClean="0">
                <a:solidFill>
                  <a:srgbClr val="C00000"/>
                </a:solidFill>
              </a:rPr>
              <a:t>с 20 января по 16 </a:t>
            </a:r>
            <a:r>
              <a:rPr lang="ru-RU" sz="3000" u="sng" dirty="0">
                <a:solidFill>
                  <a:srgbClr val="C00000"/>
                </a:solidFill>
              </a:rPr>
              <a:t>февраля 20</a:t>
            </a:r>
            <a:r>
              <a:rPr lang="en-US" sz="3000" u="sng" dirty="0">
                <a:solidFill>
                  <a:srgbClr val="C00000"/>
                </a:solidFill>
              </a:rPr>
              <a:t>2</a:t>
            </a:r>
            <a:r>
              <a:rPr lang="ru-RU" sz="3000" u="sng" dirty="0">
                <a:solidFill>
                  <a:srgbClr val="C00000"/>
                </a:solidFill>
              </a:rPr>
              <a:t>2 года</a:t>
            </a:r>
            <a:endParaRPr lang="ru-RU" sz="3000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</a:pPr>
            <a:endParaRPr lang="ru-RU" sz="3300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1439426" y="183571"/>
            <a:ext cx="10402435" cy="121973"/>
            <a:chOff x="1439587" y="2710536"/>
            <a:chExt cx="10403789" cy="121945"/>
          </a:xfrm>
        </p:grpSpPr>
        <p:sp>
          <p:nvSpPr>
            <p:cNvPr id="21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38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645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439400" y="1294736"/>
            <a:ext cx="9675904" cy="4812367"/>
          </a:xfrm>
          <a:ln>
            <a:noFill/>
          </a:ln>
        </p:spPr>
        <p:txBody>
          <a:bodyPr>
            <a:normAutofit/>
          </a:bodyPr>
          <a:lstStyle/>
          <a:p>
            <a:pPr indent="438150" algn="just"/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endParaRPr lang="ru-RU" dirty="0"/>
          </a:p>
          <a:p>
            <a:pPr>
              <a:lnSpc>
                <a:spcPct val="80000"/>
              </a:lnSpc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1439426" y="183571"/>
            <a:ext cx="10402435" cy="121973"/>
            <a:chOff x="1439587" y="2710536"/>
            <a:chExt cx="10403789" cy="121945"/>
          </a:xfrm>
        </p:grpSpPr>
        <p:sp>
          <p:nvSpPr>
            <p:cNvPr id="21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38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34" y="305544"/>
            <a:ext cx="10682243" cy="62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вал 7"/>
          <p:cNvSpPr/>
          <p:nvPr/>
        </p:nvSpPr>
        <p:spPr>
          <a:xfrm>
            <a:off x="8665462" y="3173394"/>
            <a:ext cx="2179177" cy="1060777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759313" y="2850079"/>
            <a:ext cx="1584176" cy="751134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46034" y="6357180"/>
            <a:ext cx="1277895" cy="36521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50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932758" y="3177458"/>
            <a:ext cx="4149561" cy="2268958"/>
          </a:xfrm>
        </p:spPr>
        <p:txBody>
          <a:bodyPr>
            <a:normAutofit lnSpcReduction="10000"/>
          </a:bodyPr>
          <a:lstStyle/>
          <a:p>
            <a:pPr indent="-12700" algn="ctr"/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на 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сайте Росстата: 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hlinkClick r:id="rId2"/>
              </a:rPr>
              <a:t>rosstat.gov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hlinkClick r:id="rId2"/>
              </a:rPr>
              <a:t>.</a:t>
            </a:r>
            <a:r>
              <a:rPr lang="ru-RU" sz="1600" dirty="0" err="1">
                <a:solidFill>
                  <a:prstClr val="black">
                    <a:lumMod val="65000"/>
                    <a:lumOff val="35000"/>
                  </a:prstClr>
                </a:solidFill>
                <a:hlinkClick r:id="rId2"/>
              </a:rPr>
              <a:t>ru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в рубрике 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hlinkClick r:id="rId3"/>
              </a:rPr>
              <a:t>Главная </a:t>
            </a: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hlinkClick r:id="rId3"/>
              </a:rPr>
              <a:t>страница</a:t>
            </a: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/ </a:t>
            </a: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hlinkClick r:id="rId4"/>
              </a:rPr>
              <a:t>Респондентам</a:t>
            </a: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/</a:t>
            </a: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hlinkClick r:id="rId5"/>
              </a:rPr>
              <a:t>Формы 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hlinkClick r:id="rId5"/>
              </a:rPr>
              <a:t>федерального статистического наблюдения и формы бухгалтерской (финансовой) </a:t>
            </a: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hlinkClick r:id="rId5"/>
              </a:rPr>
              <a:t>отчетности</a:t>
            </a: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/ 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Альбом форм федерального статистического </a:t>
            </a: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наблюдения/ 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форма </a:t>
            </a: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  № 4-ТЭР/ 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год 2022 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(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код формы по ОКУД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0610068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)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ru-RU" sz="3300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1439426" y="183571"/>
            <a:ext cx="10402435" cy="121973"/>
            <a:chOff x="1439587" y="2710536"/>
            <a:chExt cx="10403789" cy="121945"/>
          </a:xfrm>
        </p:grpSpPr>
        <p:sp>
          <p:nvSpPr>
            <p:cNvPr id="21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38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7" name="Прямоугольник 6"/>
          <p:cNvSpPr/>
          <p:nvPr/>
        </p:nvSpPr>
        <p:spPr>
          <a:xfrm>
            <a:off x="629418" y="2065867"/>
            <a:ext cx="104384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/>
            <a:r>
              <a:rPr lang="ru-RU" sz="1600" spc="-10" dirty="0" smtClean="0">
                <a:solidFill>
                  <a:srgbClr val="4D4D4D"/>
                </a:solidFill>
                <a:latin typeface="Arial"/>
                <a:cs typeface="Arial"/>
              </a:rPr>
              <a:t>         </a:t>
            </a:r>
            <a:endParaRPr lang="ru-RU" sz="1600" spc="-10" dirty="0">
              <a:solidFill>
                <a:srgbClr val="4D4D4D"/>
              </a:solidFill>
              <a:latin typeface="Arial"/>
              <a:cs typeface="Arial"/>
            </a:endParaRPr>
          </a:p>
          <a:p>
            <a:pPr lvl="0" algn="just" defTabSz="914400"/>
            <a:r>
              <a:rPr lang="ru-RU" sz="1600" spc="-1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.</a:t>
            </a:r>
            <a:endParaRPr lang="ru-RU" sz="1600" spc="-1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  <a:p>
            <a:pPr lvl="0" algn="just" defTabSz="914400"/>
            <a:r>
              <a:rPr lang="ru-RU" sz="1600" spc="-10" dirty="0">
                <a:solidFill>
                  <a:srgbClr val="4D4D4D"/>
                </a:solidFill>
                <a:latin typeface="Arial"/>
                <a:cs typeface="Arial"/>
              </a:rPr>
              <a:t>     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7827" y="427538"/>
            <a:ext cx="10870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/>
            <a:r>
              <a:rPr lang="ru-RU" sz="2000" spc="-10" dirty="0">
                <a:solidFill>
                  <a:srgbClr val="4D4D4D"/>
                </a:solidFill>
                <a:latin typeface="Arial"/>
                <a:cs typeface="Arial"/>
              </a:rPr>
              <a:t>Форма № 4-ТЭР должна быть </a:t>
            </a:r>
            <a:r>
              <a:rPr lang="ru-RU" sz="2000" spc="-10" dirty="0" smtClean="0">
                <a:solidFill>
                  <a:srgbClr val="4D4D4D"/>
                </a:solidFill>
                <a:latin typeface="Arial"/>
                <a:cs typeface="Arial"/>
              </a:rPr>
              <a:t>представлена </a:t>
            </a:r>
          </a:p>
          <a:p>
            <a:pPr lvl="0" algn="ctr" defTabSz="914400"/>
            <a:r>
              <a:rPr lang="ru-RU" sz="2000" spc="-10" dirty="0" smtClean="0">
                <a:solidFill>
                  <a:srgbClr val="4D4D4D"/>
                </a:solidFill>
                <a:latin typeface="Arial"/>
                <a:cs typeface="Arial"/>
              </a:rPr>
              <a:t>только </a:t>
            </a:r>
            <a:r>
              <a:rPr lang="ru-RU" sz="2000" spc="-10" dirty="0">
                <a:solidFill>
                  <a:srgbClr val="4D4D4D"/>
                </a:solidFill>
                <a:latin typeface="Arial"/>
                <a:cs typeface="Arial"/>
              </a:rPr>
              <a:t>в электронном виде по телекоммуникационным каналам связи с применением электронной подписи и средств защиты информации через систему </a:t>
            </a:r>
            <a:r>
              <a:rPr lang="en-US" sz="2000" spc="-10" dirty="0">
                <a:solidFill>
                  <a:srgbClr val="4D4D4D"/>
                </a:solidFill>
                <a:latin typeface="Arial"/>
                <a:cs typeface="Arial"/>
              </a:rPr>
              <a:t>Web</a:t>
            </a:r>
            <a:r>
              <a:rPr lang="ru-RU" sz="2000" spc="-10" dirty="0">
                <a:solidFill>
                  <a:srgbClr val="4D4D4D"/>
                </a:solidFill>
                <a:latin typeface="Arial"/>
                <a:cs typeface="Arial"/>
              </a:rPr>
              <a:t>-сбора или через специализированных операторов </a:t>
            </a:r>
            <a:r>
              <a:rPr lang="ru-RU" sz="2000" spc="-10" dirty="0" smtClean="0">
                <a:solidFill>
                  <a:srgbClr val="4D4D4D"/>
                </a:solidFill>
                <a:latin typeface="Arial"/>
                <a:cs typeface="Arial"/>
              </a:rPr>
              <a:t>связи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30724" y="3245825"/>
            <a:ext cx="41140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-10" dirty="0" smtClean="0">
                <a:solidFill>
                  <a:srgbClr val="4D4D4D"/>
                </a:solidFill>
                <a:latin typeface="Arial"/>
                <a:cs typeface="Arial"/>
              </a:rPr>
              <a:t>на сайте </a:t>
            </a:r>
            <a:r>
              <a:rPr lang="ru-RU" sz="1600" spc="-10" dirty="0" err="1">
                <a:solidFill>
                  <a:srgbClr val="4D4D4D"/>
                </a:solidFill>
                <a:latin typeface="Arial"/>
                <a:cs typeface="Arial"/>
              </a:rPr>
              <a:t>Пермьстата</a:t>
            </a:r>
            <a:r>
              <a:rPr lang="ru-RU" sz="1600" spc="-10" dirty="0">
                <a:solidFill>
                  <a:srgbClr val="4D4D4D"/>
                </a:solidFill>
                <a:latin typeface="Arial"/>
                <a:cs typeface="Arial"/>
              </a:rPr>
              <a:t>: </a:t>
            </a:r>
            <a:r>
              <a:rPr lang="ru-RU" sz="1600" u="sng" spc="-10" dirty="0">
                <a:solidFill>
                  <a:srgbClr val="4D4D4D"/>
                </a:solidFill>
                <a:latin typeface="Arial"/>
                <a:cs typeface="Arial"/>
                <a:hlinkClick r:id="rId6"/>
              </a:rPr>
              <a:t>permstat.gks.ru/</a:t>
            </a:r>
            <a:r>
              <a:rPr lang="ru-RU" sz="1600" spc="-10" dirty="0">
                <a:solidFill>
                  <a:srgbClr val="4D4D4D"/>
                </a:solidFill>
                <a:latin typeface="Arial"/>
                <a:cs typeface="Arial"/>
              </a:rPr>
              <a:t> в рубрике </a:t>
            </a:r>
            <a:r>
              <a:rPr lang="ru-RU" sz="1600" spc="-10" dirty="0">
                <a:solidFill>
                  <a:srgbClr val="4D4D4D"/>
                </a:solidFill>
                <a:latin typeface="Arial"/>
                <a:cs typeface="Arial"/>
                <a:hlinkClick r:id="rId3"/>
              </a:rPr>
              <a:t>Главная </a:t>
            </a:r>
            <a:r>
              <a:rPr lang="ru-RU" sz="1600" spc="-10" dirty="0" smtClean="0">
                <a:solidFill>
                  <a:srgbClr val="4D4D4D"/>
                </a:solidFill>
                <a:latin typeface="Arial"/>
                <a:cs typeface="Arial"/>
                <a:hlinkClick r:id="rId3"/>
              </a:rPr>
              <a:t>страница</a:t>
            </a:r>
            <a:r>
              <a:rPr lang="ru-RU" sz="1600" spc="-10" dirty="0" smtClean="0">
                <a:solidFill>
                  <a:srgbClr val="4D4D4D"/>
                </a:solidFill>
                <a:latin typeface="Arial"/>
                <a:cs typeface="Arial"/>
              </a:rPr>
              <a:t>/ </a:t>
            </a:r>
            <a:r>
              <a:rPr lang="ru-RU" sz="1600" spc="-10" dirty="0" smtClean="0">
                <a:solidFill>
                  <a:srgbClr val="4D4D4D"/>
                </a:solidFill>
                <a:latin typeface="Arial"/>
                <a:cs typeface="Arial"/>
                <a:hlinkClick r:id="rId4"/>
              </a:rPr>
              <a:t>Респондентам</a:t>
            </a:r>
            <a:r>
              <a:rPr lang="ru-RU" sz="1600" spc="-10" dirty="0" smtClean="0">
                <a:solidFill>
                  <a:srgbClr val="4D4D4D"/>
                </a:solidFill>
                <a:latin typeface="Arial"/>
                <a:cs typeface="Arial"/>
              </a:rPr>
              <a:t>/</a:t>
            </a:r>
            <a:r>
              <a:rPr lang="ru-RU" sz="1600" spc="-10" dirty="0" smtClean="0">
                <a:solidFill>
                  <a:srgbClr val="4D4D4D"/>
                </a:solidFill>
                <a:latin typeface="Arial"/>
                <a:cs typeface="Arial"/>
                <a:hlinkClick r:id="rId5"/>
              </a:rPr>
              <a:t>Формы </a:t>
            </a:r>
            <a:r>
              <a:rPr lang="ru-RU" sz="1600" spc="-10" dirty="0">
                <a:solidFill>
                  <a:srgbClr val="4D4D4D"/>
                </a:solidFill>
                <a:latin typeface="Arial"/>
                <a:cs typeface="Arial"/>
                <a:hlinkClick r:id="rId5"/>
              </a:rPr>
              <a:t>федерального статистического наблюдения и формы бухгалтерской (финансовой) </a:t>
            </a:r>
            <a:r>
              <a:rPr lang="ru-RU" sz="1600" spc="-10" dirty="0" smtClean="0">
                <a:solidFill>
                  <a:srgbClr val="4D4D4D"/>
                </a:solidFill>
                <a:latin typeface="Arial"/>
                <a:cs typeface="Arial"/>
                <a:hlinkClick r:id="rId5"/>
              </a:rPr>
              <a:t>отчетности</a:t>
            </a:r>
            <a:r>
              <a:rPr lang="ru-RU" sz="1600" spc="-10" dirty="0" smtClean="0">
                <a:solidFill>
                  <a:srgbClr val="4D4D4D"/>
                </a:solidFill>
                <a:latin typeface="Arial"/>
                <a:cs typeface="Arial"/>
              </a:rPr>
              <a:t>/ </a:t>
            </a:r>
            <a:r>
              <a:rPr lang="ru-RU" sz="1600" spc="-10" dirty="0">
                <a:solidFill>
                  <a:srgbClr val="4D4D4D"/>
                </a:solidFill>
                <a:latin typeface="Arial"/>
                <a:cs typeface="Arial"/>
              </a:rPr>
              <a:t>Альбом форм федерального статистического </a:t>
            </a:r>
            <a:r>
              <a:rPr lang="ru-RU" sz="1600" spc="-10" dirty="0" smtClean="0">
                <a:solidFill>
                  <a:srgbClr val="4D4D4D"/>
                </a:solidFill>
                <a:latin typeface="Arial"/>
                <a:cs typeface="Arial"/>
              </a:rPr>
              <a:t>наблюдения/ </a:t>
            </a:r>
            <a:r>
              <a:rPr lang="ru-RU" sz="1600" spc="-10" dirty="0">
                <a:solidFill>
                  <a:srgbClr val="4D4D4D"/>
                </a:solidFill>
                <a:latin typeface="Arial"/>
                <a:cs typeface="Arial"/>
              </a:rPr>
              <a:t>форма </a:t>
            </a:r>
            <a:r>
              <a:rPr lang="ru-RU" sz="1600" spc="-10" dirty="0" smtClean="0">
                <a:solidFill>
                  <a:srgbClr val="4D4D4D"/>
                </a:solidFill>
                <a:latin typeface="Arial"/>
                <a:cs typeface="Arial"/>
              </a:rPr>
              <a:t>    № </a:t>
            </a:r>
            <a:r>
              <a:rPr lang="ru-RU" sz="1600" spc="-10" dirty="0">
                <a:solidFill>
                  <a:srgbClr val="4D4D4D"/>
                </a:solidFill>
                <a:latin typeface="Arial"/>
                <a:cs typeface="Arial"/>
              </a:rPr>
              <a:t>4-ТЭР/ год 2022 </a:t>
            </a:r>
            <a:r>
              <a:rPr lang="en-US" sz="1600" spc="-10" dirty="0">
                <a:solidFill>
                  <a:srgbClr val="4D4D4D"/>
                </a:solidFill>
                <a:latin typeface="Arial"/>
                <a:cs typeface="Arial"/>
              </a:rPr>
              <a:t>(</a:t>
            </a:r>
            <a:r>
              <a:rPr lang="ru-RU" sz="1600" spc="-10" dirty="0">
                <a:solidFill>
                  <a:srgbClr val="4D4D4D"/>
                </a:solidFill>
                <a:latin typeface="Arial"/>
                <a:cs typeface="Arial"/>
              </a:rPr>
              <a:t>код формы по ОКУД</a:t>
            </a:r>
            <a:r>
              <a:rPr lang="en-US" sz="1600" spc="-10" dirty="0">
                <a:solidFill>
                  <a:srgbClr val="4D4D4D"/>
                </a:solidFill>
                <a:latin typeface="Arial"/>
                <a:cs typeface="Arial"/>
              </a:rPr>
              <a:t>  </a:t>
            </a:r>
            <a:r>
              <a:rPr lang="ru-RU" sz="1600" spc="-10" dirty="0">
                <a:solidFill>
                  <a:srgbClr val="4D4D4D"/>
                </a:solidFill>
                <a:latin typeface="Arial"/>
                <a:cs typeface="Arial"/>
              </a:rPr>
              <a:t>0610068</a:t>
            </a:r>
            <a:r>
              <a:rPr lang="en-US" sz="1600" spc="-10" dirty="0" smtClean="0">
                <a:solidFill>
                  <a:srgbClr val="4D4D4D"/>
                </a:solidFill>
                <a:latin typeface="Arial"/>
                <a:cs typeface="Arial"/>
              </a:rPr>
              <a:t>)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935936" y="1979641"/>
            <a:ext cx="10761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spc="-10" dirty="0">
                <a:solidFill>
                  <a:srgbClr val="C00000"/>
                </a:solidFill>
                <a:latin typeface="Arial"/>
                <a:cs typeface="Arial"/>
              </a:rPr>
              <a:t>Бланк формы № 4-ТЭР, указания по ее заполнению и </a:t>
            </a:r>
            <a:r>
              <a:rPr lang="en-US" sz="2000" spc="-10" dirty="0">
                <a:solidFill>
                  <a:srgbClr val="C00000"/>
                </a:solidFill>
                <a:latin typeface="Arial"/>
                <a:cs typeface="Arial"/>
              </a:rPr>
              <a:t>XML</a:t>
            </a:r>
            <a:r>
              <a:rPr lang="ru-RU" sz="2000" spc="-10" dirty="0">
                <a:solidFill>
                  <a:srgbClr val="C00000"/>
                </a:solidFill>
                <a:latin typeface="Arial"/>
                <a:cs typeface="Arial"/>
              </a:rPr>
              <a:t>-шаблон размещены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3921768" y="2676289"/>
            <a:ext cx="308759" cy="320634"/>
          </a:xfrm>
          <a:prstGeom prst="downArrow">
            <a:avLst/>
          </a:prstGeom>
          <a:solidFill>
            <a:srgbClr val="334286"/>
          </a:solidFill>
          <a:ln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8701219" y="2623941"/>
            <a:ext cx="309600" cy="372982"/>
          </a:xfrm>
          <a:prstGeom prst="downArrow">
            <a:avLst/>
          </a:prstGeom>
          <a:solidFill>
            <a:srgbClr val="334286"/>
          </a:solidFill>
          <a:ln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06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21319" y="394481"/>
            <a:ext cx="9964044" cy="246480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521294" y="461473"/>
            <a:ext cx="11320540" cy="6067514"/>
          </a:xfrm>
        </p:spPr>
        <p:txBody>
          <a:bodyPr>
            <a:normAutofit/>
          </a:bodyPr>
          <a:lstStyle/>
          <a:p>
            <a:pPr algn="ctr"/>
            <a:endParaRPr lang="ru-RU" sz="2500" b="1" dirty="0"/>
          </a:p>
          <a:p>
            <a:pPr algn="ctr"/>
            <a:r>
              <a:rPr lang="ru-RU" sz="2500" dirty="0" smtClean="0"/>
              <a:t>Если </a:t>
            </a:r>
            <a:r>
              <a:rPr lang="ru-RU" sz="2500" dirty="0"/>
              <a:t>в отчетном периоде отсутствует наблюдаемое по форме событие или организация не осуществляла хозяйственную деятельность</a:t>
            </a:r>
            <a:r>
              <a:rPr lang="ru-RU" sz="2500" dirty="0" smtClean="0"/>
              <a:t>,</a:t>
            </a:r>
          </a:p>
          <a:p>
            <a:pPr algn="ctr"/>
            <a:r>
              <a:rPr lang="ru-RU" sz="2500" dirty="0" smtClean="0"/>
              <a:t> </a:t>
            </a:r>
            <a:r>
              <a:rPr lang="ru-RU" sz="2500" dirty="0"/>
              <a:t>в Пермьстат необходимо направить «пустой» отчет, </a:t>
            </a:r>
            <a:endParaRPr lang="ru-RU" sz="2500" dirty="0" smtClean="0"/>
          </a:p>
          <a:p>
            <a:pPr algn="ctr"/>
            <a:r>
              <a:rPr lang="ru-RU" sz="2500" dirty="0" smtClean="0"/>
              <a:t>в </a:t>
            </a:r>
            <a:r>
              <a:rPr lang="ru-RU" sz="2500" dirty="0"/>
              <a:t>котором </a:t>
            </a:r>
            <a:r>
              <a:rPr lang="ru-RU" sz="2500" b="1" dirty="0" smtClean="0"/>
              <a:t>обязательно </a:t>
            </a:r>
            <a:r>
              <a:rPr lang="ru-RU" sz="2500" b="1" dirty="0"/>
              <a:t>нужно </a:t>
            </a:r>
            <a:r>
              <a:rPr lang="ru-RU" sz="2500" b="1" dirty="0" smtClean="0"/>
              <a:t>заполнить</a:t>
            </a:r>
          </a:p>
          <a:p>
            <a:pPr algn="ctr"/>
            <a:r>
              <a:rPr lang="ru-RU" sz="2500" b="1" dirty="0" smtClean="0"/>
              <a:t> титульный </a:t>
            </a:r>
            <a:r>
              <a:rPr lang="ru-RU" sz="2500" b="1" dirty="0"/>
              <a:t>лист формы и </a:t>
            </a:r>
            <a:r>
              <a:rPr lang="ru-RU" sz="2500" b="1" dirty="0" smtClean="0"/>
              <a:t>строку </a:t>
            </a:r>
            <a:r>
              <a:rPr lang="ru-RU" sz="2500" b="1" dirty="0"/>
              <a:t>9990 </a:t>
            </a:r>
            <a:endParaRPr lang="ru-RU" sz="2500" b="1" dirty="0" smtClean="0"/>
          </a:p>
          <a:p>
            <a:pPr algn="ctr"/>
            <a:r>
              <a:rPr lang="ru-RU" sz="2000" dirty="0" smtClean="0"/>
              <a:t>«</a:t>
            </a:r>
            <a:r>
              <a:rPr lang="ru-RU" sz="2000" dirty="0"/>
              <a:t>Число предприятий (организаций), включенных в отчет за отчетный период», </a:t>
            </a:r>
            <a:endParaRPr lang="ru-RU" sz="2000" dirty="0" smtClean="0"/>
          </a:p>
          <a:p>
            <a:pPr algn="ctr"/>
            <a:r>
              <a:rPr lang="ru-RU" sz="2500" dirty="0" smtClean="0"/>
              <a:t>в </a:t>
            </a:r>
            <a:r>
              <a:rPr lang="ru-RU" sz="2500" dirty="0"/>
              <a:t>остальных разделах не должно указываться никаких значений данных, в том числе нулей и </a:t>
            </a:r>
            <a:r>
              <a:rPr lang="ru-RU" sz="2500" dirty="0" smtClean="0"/>
              <a:t>прочерков</a:t>
            </a:r>
          </a:p>
          <a:p>
            <a:pPr algn="ctr"/>
            <a:endParaRPr lang="ru-RU" sz="2500" dirty="0" smtClean="0"/>
          </a:p>
          <a:p>
            <a:pPr algn="ctr"/>
            <a:r>
              <a:rPr lang="ru-RU" sz="2500" dirty="0" smtClean="0"/>
              <a:t>Указаниями </a:t>
            </a:r>
            <a:r>
              <a:rPr lang="ru-RU" sz="2500" dirty="0"/>
              <a:t>по заполнению формы </a:t>
            </a:r>
          </a:p>
          <a:p>
            <a:pPr algn="ctr"/>
            <a:r>
              <a:rPr lang="ru-RU" sz="2500" dirty="0"/>
              <a:t>исключается возможность предоставления </a:t>
            </a:r>
          </a:p>
          <a:p>
            <a:pPr algn="ctr"/>
            <a:r>
              <a:rPr lang="ru-RU" sz="2500" b="1" dirty="0"/>
              <a:t>информационного письма</a:t>
            </a:r>
          </a:p>
          <a:p>
            <a:pPr algn="ctr"/>
            <a:endParaRPr lang="ru-RU" sz="2500" dirty="0" smtClean="0"/>
          </a:p>
        </p:txBody>
      </p:sp>
      <p:grpSp>
        <p:nvGrpSpPr>
          <p:cNvPr id="20" name="Группа 19"/>
          <p:cNvGrpSpPr/>
          <p:nvPr/>
        </p:nvGrpSpPr>
        <p:grpSpPr>
          <a:xfrm>
            <a:off x="1439426" y="183571"/>
            <a:ext cx="10402435" cy="121973"/>
            <a:chOff x="1439587" y="2710536"/>
            <a:chExt cx="10403789" cy="121945"/>
          </a:xfrm>
        </p:grpSpPr>
        <p:sp>
          <p:nvSpPr>
            <p:cNvPr id="21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38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220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726392" y="430082"/>
            <a:ext cx="9749159" cy="9975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1439426" y="183571"/>
            <a:ext cx="10402435" cy="121973"/>
            <a:chOff x="1439587" y="2710536"/>
            <a:chExt cx="10403789" cy="121945"/>
          </a:xfrm>
        </p:grpSpPr>
        <p:sp>
          <p:nvSpPr>
            <p:cNvPr id="21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38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6" name="Прямоугольник 5"/>
          <p:cNvSpPr/>
          <p:nvPr/>
        </p:nvSpPr>
        <p:spPr>
          <a:xfrm>
            <a:off x="532807" y="529840"/>
            <a:ext cx="1142309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spc="-10" dirty="0">
                <a:solidFill>
                  <a:srgbClr val="4D4D4D"/>
                </a:solidFill>
                <a:latin typeface="Arial"/>
                <a:cs typeface="Arial"/>
              </a:rPr>
              <a:t>Сведения по форме № 4-ТЭР предоставляют юридические лица </a:t>
            </a:r>
            <a:endParaRPr lang="ru-RU" sz="2000" spc="-10" dirty="0" smtClean="0">
              <a:solidFill>
                <a:srgbClr val="4D4D4D"/>
              </a:solidFill>
              <a:latin typeface="Arial"/>
              <a:cs typeface="Arial"/>
            </a:endParaRPr>
          </a:p>
          <a:p>
            <a:pPr algn="ctr"/>
            <a:r>
              <a:rPr lang="ru-RU" sz="2000" spc="-10" dirty="0" smtClean="0">
                <a:solidFill>
                  <a:srgbClr val="4D4D4D"/>
                </a:solidFill>
                <a:latin typeface="Arial"/>
                <a:cs typeface="Arial"/>
              </a:rPr>
              <a:t>(</a:t>
            </a:r>
            <a:r>
              <a:rPr lang="ru-RU" sz="2000" spc="-10" dirty="0">
                <a:solidFill>
                  <a:srgbClr val="4D4D4D"/>
                </a:solidFill>
                <a:latin typeface="Arial"/>
                <a:cs typeface="Arial"/>
              </a:rPr>
              <a:t>кроме субъектов малого предпринимательства), </a:t>
            </a:r>
            <a:endParaRPr lang="ru-RU" sz="2000" spc="-10" dirty="0" smtClean="0">
              <a:solidFill>
                <a:srgbClr val="4D4D4D"/>
              </a:solidFill>
              <a:latin typeface="Arial"/>
              <a:cs typeface="Arial"/>
            </a:endParaRPr>
          </a:p>
          <a:p>
            <a:pPr algn="ctr"/>
            <a:r>
              <a:rPr lang="ru-RU" sz="2000" spc="-10" dirty="0" smtClean="0">
                <a:solidFill>
                  <a:srgbClr val="4D4D4D"/>
                </a:solidFill>
                <a:latin typeface="Arial"/>
                <a:cs typeface="Arial"/>
              </a:rPr>
              <a:t>являющие </a:t>
            </a:r>
            <a:r>
              <a:rPr lang="ru-RU" sz="2000" spc="-10" dirty="0">
                <a:solidFill>
                  <a:srgbClr val="4D4D4D"/>
                </a:solidFill>
                <a:latin typeface="Arial"/>
                <a:cs typeface="Arial"/>
              </a:rPr>
              <a:t>потребителями топлива и энергии, вторичных ресурсов, </a:t>
            </a:r>
            <a:endParaRPr lang="ru-RU" sz="2000" spc="-10" dirty="0" smtClean="0">
              <a:solidFill>
                <a:srgbClr val="4D4D4D"/>
              </a:solidFill>
              <a:latin typeface="Arial"/>
              <a:cs typeface="Arial"/>
            </a:endParaRPr>
          </a:p>
          <a:p>
            <a:pPr algn="ctr"/>
            <a:r>
              <a:rPr lang="ru-RU" sz="2000" spc="-10" dirty="0" smtClean="0">
                <a:solidFill>
                  <a:srgbClr val="4D4D4D"/>
                </a:solidFill>
                <a:latin typeface="Arial"/>
                <a:cs typeface="Arial"/>
              </a:rPr>
              <a:t>а </a:t>
            </a:r>
            <a:r>
              <a:rPr lang="ru-RU" sz="2000" spc="-10" dirty="0">
                <a:solidFill>
                  <a:srgbClr val="4D4D4D"/>
                </a:solidFill>
                <a:latin typeface="Arial"/>
                <a:cs typeface="Arial"/>
              </a:rPr>
              <a:t>также осуществляющие их реализацию населению и другим юридическим </a:t>
            </a:r>
            <a:endParaRPr lang="ru-RU" sz="2000" spc="-10" dirty="0" smtClean="0">
              <a:solidFill>
                <a:srgbClr val="4D4D4D"/>
              </a:solidFill>
              <a:latin typeface="Arial"/>
              <a:cs typeface="Arial"/>
            </a:endParaRPr>
          </a:p>
          <a:p>
            <a:pPr algn="ctr"/>
            <a:r>
              <a:rPr lang="ru-RU" sz="2000" spc="-10" dirty="0" smtClean="0">
                <a:solidFill>
                  <a:srgbClr val="4D4D4D"/>
                </a:solidFill>
                <a:latin typeface="Arial"/>
                <a:cs typeface="Arial"/>
              </a:rPr>
              <a:t>и </a:t>
            </a:r>
            <a:r>
              <a:rPr lang="ru-RU" sz="2000" spc="-10" dirty="0">
                <a:solidFill>
                  <a:srgbClr val="4D4D4D"/>
                </a:solidFill>
                <a:latin typeface="Arial"/>
                <a:cs typeface="Arial"/>
              </a:rPr>
              <a:t>физическим лицам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3376" y="2315504"/>
            <a:ext cx="4084800" cy="147732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spc="-10" dirty="0" smtClean="0">
                <a:solidFill>
                  <a:srgbClr val="4D4D4D"/>
                </a:solidFill>
                <a:latin typeface="Arial"/>
                <a:cs typeface="Arial"/>
              </a:rPr>
              <a:t>При </a:t>
            </a:r>
            <a:r>
              <a:rPr lang="ru-RU" sz="1800" spc="-10" dirty="0">
                <a:solidFill>
                  <a:srgbClr val="4D4D4D"/>
                </a:solidFill>
                <a:latin typeface="Arial"/>
                <a:cs typeface="Arial"/>
              </a:rPr>
              <a:t>наличии у юридического лица </a:t>
            </a:r>
            <a:r>
              <a:rPr lang="ru-RU" sz="1800" u="sng" spc="-10" dirty="0">
                <a:solidFill>
                  <a:srgbClr val="4D4D4D"/>
                </a:solidFill>
                <a:latin typeface="Arial"/>
                <a:cs typeface="Arial"/>
              </a:rPr>
              <a:t>обособленных подразделений</a:t>
            </a:r>
            <a:r>
              <a:rPr lang="ru-RU" sz="1800" spc="-10" dirty="0">
                <a:solidFill>
                  <a:srgbClr val="4D4D4D"/>
                </a:solidFill>
                <a:latin typeface="Arial"/>
                <a:cs typeface="Arial"/>
              </a:rPr>
              <a:t>, расположенных </a:t>
            </a:r>
            <a:r>
              <a:rPr lang="ru-RU" sz="1800" u="sng" spc="-10" dirty="0">
                <a:solidFill>
                  <a:srgbClr val="334286"/>
                </a:solidFill>
                <a:latin typeface="Arial"/>
                <a:cs typeface="Arial"/>
              </a:rPr>
              <a:t>на одной территории субъекта</a:t>
            </a:r>
            <a:r>
              <a:rPr lang="ru-RU" sz="1800" u="sng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lang="ru-RU" sz="1800" spc="-10" dirty="0" smtClean="0">
                <a:solidFill>
                  <a:srgbClr val="4D4D4D"/>
                </a:solidFill>
                <a:latin typeface="Arial"/>
                <a:cs typeface="Arial"/>
              </a:rPr>
              <a:t>РФ </a:t>
            </a:r>
            <a:r>
              <a:rPr lang="ru-RU" sz="1800" spc="-10" dirty="0">
                <a:solidFill>
                  <a:srgbClr val="4D4D4D"/>
                </a:solidFill>
                <a:latin typeface="Arial"/>
                <a:cs typeface="Arial"/>
              </a:rPr>
              <a:t>с юридическим лицом</a:t>
            </a:r>
            <a:endParaRPr lang="ru-RU" sz="1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5770" y="4629775"/>
            <a:ext cx="40108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-10" dirty="0" smtClean="0">
                <a:solidFill>
                  <a:srgbClr val="4D4D4D"/>
                </a:solidFill>
                <a:latin typeface="Arial"/>
                <a:cs typeface="Arial"/>
              </a:rPr>
              <a:t>данные </a:t>
            </a:r>
            <a:r>
              <a:rPr lang="ru-RU" sz="1600" spc="-10" dirty="0">
                <a:solidFill>
                  <a:srgbClr val="4D4D4D"/>
                </a:solidFill>
                <a:latin typeface="Arial"/>
                <a:cs typeface="Arial"/>
              </a:rPr>
              <a:t>по настоящей форме </a:t>
            </a:r>
            <a:r>
              <a:rPr lang="ru-RU" sz="1600" u="sng" spc="-10" dirty="0">
                <a:solidFill>
                  <a:srgbClr val="4D4D4D"/>
                </a:solidFill>
                <a:latin typeface="Arial"/>
                <a:cs typeface="Arial"/>
              </a:rPr>
              <a:t>предоставляются в целом по юридическому лицу</a:t>
            </a:r>
            <a:r>
              <a:rPr lang="ru-RU" sz="1600" spc="-10" dirty="0">
                <a:solidFill>
                  <a:srgbClr val="4D4D4D"/>
                </a:solidFill>
                <a:latin typeface="Arial"/>
                <a:cs typeface="Arial"/>
              </a:rPr>
              <a:t>, </a:t>
            </a:r>
            <a:endParaRPr lang="ru-RU" sz="1600" spc="-10" dirty="0" smtClean="0">
              <a:solidFill>
                <a:srgbClr val="4D4D4D"/>
              </a:solidFill>
              <a:latin typeface="Arial"/>
              <a:cs typeface="Arial"/>
            </a:endParaRPr>
          </a:p>
          <a:p>
            <a:pPr algn="ctr"/>
            <a:r>
              <a:rPr lang="ru-RU" sz="1600" spc="-10" dirty="0" smtClean="0">
                <a:solidFill>
                  <a:srgbClr val="4D4D4D"/>
                </a:solidFill>
                <a:latin typeface="Arial"/>
                <a:cs typeface="Arial"/>
              </a:rPr>
              <a:t>включая данные </a:t>
            </a:r>
            <a:r>
              <a:rPr lang="ru-RU" sz="1600" spc="-10" dirty="0">
                <a:solidFill>
                  <a:srgbClr val="4D4D4D"/>
                </a:solidFill>
                <a:latin typeface="Arial"/>
                <a:cs typeface="Arial"/>
              </a:rPr>
              <a:t>по этим обособленным подразделениям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85486" y="2315530"/>
            <a:ext cx="725634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spc="-10" dirty="0" smtClean="0">
                <a:solidFill>
                  <a:srgbClr val="4D4D4D"/>
                </a:solidFill>
                <a:latin typeface="Arial"/>
                <a:cs typeface="Arial"/>
              </a:rPr>
              <a:t>При </a:t>
            </a:r>
            <a:r>
              <a:rPr lang="ru-RU" sz="1800" spc="-10" dirty="0">
                <a:solidFill>
                  <a:srgbClr val="4D4D4D"/>
                </a:solidFill>
                <a:latin typeface="Arial"/>
                <a:cs typeface="Arial"/>
              </a:rPr>
              <a:t>наличии у юридического лица </a:t>
            </a:r>
            <a:r>
              <a:rPr lang="ru-RU" sz="1800" u="sng" spc="-10" dirty="0">
                <a:solidFill>
                  <a:srgbClr val="4D4D4D"/>
                </a:solidFill>
                <a:latin typeface="Arial"/>
                <a:cs typeface="Arial"/>
              </a:rPr>
              <a:t>обособленных </a:t>
            </a:r>
            <a:r>
              <a:rPr lang="ru-RU" sz="1800" u="sng" spc="-10" dirty="0" smtClean="0">
                <a:solidFill>
                  <a:srgbClr val="4D4D4D"/>
                </a:solidFill>
                <a:latin typeface="Arial"/>
                <a:cs typeface="Arial"/>
              </a:rPr>
              <a:t>подразделений</a:t>
            </a:r>
            <a:r>
              <a:rPr lang="ru-RU" sz="1800" spc="-10" dirty="0">
                <a:solidFill>
                  <a:srgbClr val="4D4D4D"/>
                </a:solidFill>
                <a:latin typeface="Arial"/>
                <a:cs typeface="Arial"/>
              </a:rPr>
              <a:t>, расположенных на территории </a:t>
            </a:r>
            <a:r>
              <a:rPr lang="ru-RU" sz="1800" u="sng" spc="-10" dirty="0">
                <a:solidFill>
                  <a:srgbClr val="334286"/>
                </a:solidFill>
                <a:latin typeface="Arial"/>
                <a:cs typeface="Arial"/>
              </a:rPr>
              <a:t>разных субъектов </a:t>
            </a:r>
            <a:r>
              <a:rPr lang="ru-RU" sz="1800" spc="-10" dirty="0" smtClean="0">
                <a:solidFill>
                  <a:srgbClr val="4D4D4D"/>
                </a:solidFill>
                <a:latin typeface="Arial"/>
                <a:cs typeface="Arial"/>
              </a:rPr>
              <a:t>РФ</a:t>
            </a:r>
            <a:endParaRPr lang="ru-RU" sz="1800" dirty="0"/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7504269" y="3988229"/>
            <a:ext cx="4373369" cy="258532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spc="-10" dirty="0">
                <a:solidFill>
                  <a:srgbClr val="4D4D4D"/>
                </a:solidFill>
                <a:latin typeface="Arial"/>
                <a:cs typeface="Arial"/>
              </a:rPr>
              <a:t>Возможно </a:t>
            </a:r>
            <a:r>
              <a:rPr lang="ru-RU" sz="1600" spc="-10" dirty="0" smtClean="0">
                <a:solidFill>
                  <a:srgbClr val="4D4D4D"/>
                </a:solidFill>
                <a:latin typeface="Arial"/>
                <a:cs typeface="Arial"/>
              </a:rPr>
              <a:t>предоставление</a:t>
            </a:r>
          </a:p>
          <a:p>
            <a:pPr lvl="0" algn="ctr"/>
            <a:r>
              <a:rPr lang="ru-RU" sz="1600" spc="-10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lang="ru-RU" sz="1600" u="sng" spc="-10" dirty="0">
                <a:solidFill>
                  <a:srgbClr val="4D4D4D"/>
                </a:solidFill>
                <a:latin typeface="Arial"/>
                <a:cs typeface="Arial"/>
              </a:rPr>
              <a:t>сводного отчета </a:t>
            </a:r>
            <a:endParaRPr lang="ru-RU" sz="1600" u="sng" spc="-10" dirty="0" smtClean="0">
              <a:solidFill>
                <a:srgbClr val="4D4D4D"/>
              </a:solidFill>
              <a:latin typeface="Arial"/>
              <a:cs typeface="Arial"/>
            </a:endParaRPr>
          </a:p>
          <a:p>
            <a:pPr lvl="0" algn="ctr"/>
            <a:r>
              <a:rPr lang="ru-RU" sz="1600" spc="-10" dirty="0" smtClean="0">
                <a:solidFill>
                  <a:srgbClr val="4D4D4D"/>
                </a:solidFill>
                <a:latin typeface="Arial"/>
                <a:cs typeface="Arial"/>
              </a:rPr>
              <a:t>за </a:t>
            </a:r>
            <a:r>
              <a:rPr lang="ru-RU" sz="1600" spc="-10" dirty="0">
                <a:solidFill>
                  <a:srgbClr val="4D4D4D"/>
                </a:solidFill>
                <a:latin typeface="Arial"/>
                <a:cs typeface="Arial"/>
              </a:rPr>
              <a:t>все обособленные подразделения юридического лица, осуществляющие </a:t>
            </a:r>
            <a:r>
              <a:rPr lang="ru-RU" sz="1600" u="sng" spc="-10" dirty="0">
                <a:solidFill>
                  <a:srgbClr val="4D4D4D"/>
                </a:solidFill>
                <a:latin typeface="Arial"/>
                <a:cs typeface="Arial"/>
              </a:rPr>
              <a:t>деятельность в конкретном субъекте </a:t>
            </a:r>
            <a:r>
              <a:rPr lang="ru-RU" sz="1600" u="sng" spc="-10" dirty="0" smtClean="0">
                <a:solidFill>
                  <a:srgbClr val="4D4D4D"/>
                </a:solidFill>
                <a:latin typeface="Arial"/>
                <a:cs typeface="Arial"/>
              </a:rPr>
              <a:t>РФ,</a:t>
            </a:r>
          </a:p>
          <a:p>
            <a:pPr lvl="0" algn="ctr"/>
            <a:endParaRPr lang="ru-RU" sz="1600" spc="-10" dirty="0" smtClean="0">
              <a:solidFill>
                <a:srgbClr val="4D4D4D"/>
              </a:solidFill>
              <a:latin typeface="Arial"/>
              <a:cs typeface="Arial"/>
            </a:endParaRPr>
          </a:p>
          <a:p>
            <a:pPr lvl="0" algn="ctr"/>
            <a:r>
              <a:rPr lang="ru-RU" sz="1600" spc="-10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lang="ru-RU" sz="1600" spc="-10" dirty="0">
                <a:solidFill>
                  <a:srgbClr val="4D4D4D"/>
                </a:solidFill>
                <a:latin typeface="Arial"/>
                <a:cs typeface="Arial"/>
              </a:rPr>
              <a:t>в этом случае предоставление отчета закрепляется за одним из подразделений, определенным в данном субъекте РФ</a:t>
            </a:r>
          </a:p>
          <a:p>
            <a:pPr lvl="0" algn="ctr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56596" y="3847404"/>
            <a:ext cx="3382560" cy="10772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spc="-10" dirty="0">
                <a:solidFill>
                  <a:srgbClr val="4D4D4D"/>
                </a:solidFill>
                <a:latin typeface="Arial"/>
                <a:cs typeface="Arial"/>
              </a:rPr>
              <a:t>данные предоставляются </a:t>
            </a:r>
            <a:r>
              <a:rPr lang="ru-RU" sz="1600" spc="-10" dirty="0" smtClean="0">
                <a:solidFill>
                  <a:srgbClr val="4D4D4D"/>
                </a:solidFill>
                <a:latin typeface="Arial"/>
                <a:cs typeface="Arial"/>
              </a:rPr>
              <a:t>  </a:t>
            </a:r>
          </a:p>
          <a:p>
            <a:pPr lvl="0" algn="ctr"/>
            <a:r>
              <a:rPr lang="ru-RU" sz="1600" spc="-10" dirty="0" smtClean="0">
                <a:solidFill>
                  <a:srgbClr val="4D4D4D"/>
                </a:solidFill>
                <a:latin typeface="Arial"/>
                <a:cs typeface="Arial"/>
              </a:rPr>
              <a:t>    по каждому обособленному подразделению </a:t>
            </a:r>
          </a:p>
          <a:p>
            <a:pPr lvl="0" algn="ctr"/>
            <a:r>
              <a:rPr lang="ru-RU" sz="1600" spc="-10" dirty="0" smtClean="0">
                <a:solidFill>
                  <a:srgbClr val="4D4D4D"/>
                </a:solidFill>
                <a:latin typeface="Arial"/>
                <a:cs typeface="Arial"/>
              </a:rPr>
              <a:t>по </a:t>
            </a:r>
            <a:r>
              <a:rPr lang="ru-RU" sz="1600" spc="-10" dirty="0">
                <a:solidFill>
                  <a:srgbClr val="4D4D4D"/>
                </a:solidFill>
                <a:latin typeface="Arial"/>
                <a:cs typeface="Arial"/>
              </a:rPr>
              <a:t>месту их нахождения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2062023" y="4006004"/>
            <a:ext cx="341817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9190557" y="3482015"/>
            <a:ext cx="619557" cy="38123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6012318" y="3291417"/>
            <a:ext cx="341817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43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632389" y="430107"/>
            <a:ext cx="9843163" cy="15103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406574" y="581114"/>
            <a:ext cx="11435259" cy="6063934"/>
          </a:xfrm>
        </p:spPr>
        <p:txBody>
          <a:bodyPr>
            <a:normAutofit/>
          </a:bodyPr>
          <a:lstStyle/>
          <a:p>
            <a:pPr algn="ctr"/>
            <a:endParaRPr lang="ru-RU" sz="2500" b="1" dirty="0"/>
          </a:p>
          <a:p>
            <a:pPr algn="just"/>
            <a:endParaRPr lang="ru-RU" sz="1400" b="1" dirty="0" smtClean="0"/>
          </a:p>
        </p:txBody>
      </p:sp>
      <p:grpSp>
        <p:nvGrpSpPr>
          <p:cNvPr id="20" name="Группа 19"/>
          <p:cNvGrpSpPr/>
          <p:nvPr/>
        </p:nvGrpSpPr>
        <p:grpSpPr>
          <a:xfrm>
            <a:off x="1439426" y="183571"/>
            <a:ext cx="10402435" cy="121973"/>
            <a:chOff x="1439587" y="2710536"/>
            <a:chExt cx="10403789" cy="121945"/>
          </a:xfrm>
        </p:grpSpPr>
        <p:sp>
          <p:nvSpPr>
            <p:cNvPr id="21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38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411914" y="1384099"/>
            <a:ext cx="37413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spc="-10" dirty="0">
                <a:solidFill>
                  <a:srgbClr val="4D4D4D"/>
                </a:solidFill>
                <a:latin typeface="Arial"/>
                <a:cs typeface="Arial"/>
              </a:rPr>
              <a:t>При сдаче производственных </a:t>
            </a:r>
            <a:endParaRPr lang="ru-RU" sz="2000" spc="-10" dirty="0" smtClean="0">
              <a:solidFill>
                <a:srgbClr val="4D4D4D"/>
              </a:solidFill>
              <a:latin typeface="Arial"/>
              <a:cs typeface="Arial"/>
            </a:endParaRPr>
          </a:p>
          <a:p>
            <a:r>
              <a:rPr lang="ru-RU" sz="2000" spc="-10" dirty="0" smtClean="0">
                <a:solidFill>
                  <a:srgbClr val="4D4D4D"/>
                </a:solidFill>
                <a:latin typeface="Arial"/>
                <a:cs typeface="Arial"/>
              </a:rPr>
              <a:t>мощностей </a:t>
            </a:r>
            <a:r>
              <a:rPr lang="ru-RU" sz="2000" spc="-10" dirty="0">
                <a:solidFill>
                  <a:srgbClr val="4D4D4D"/>
                </a:solidFill>
                <a:latin typeface="Arial"/>
                <a:cs typeface="Arial"/>
              </a:rPr>
              <a:t>в аренду 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657719" y="1231974"/>
            <a:ext cx="711322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spc="-10" dirty="0">
                <a:solidFill>
                  <a:srgbClr val="4D4D4D"/>
                </a:solidFill>
                <a:latin typeface="Arial"/>
                <a:cs typeface="Arial"/>
              </a:rPr>
              <a:t>предоставляет та организация, которая </a:t>
            </a:r>
            <a:r>
              <a:rPr lang="ru-RU" sz="2000" b="1" spc="-10" dirty="0">
                <a:solidFill>
                  <a:srgbClr val="4D4D4D"/>
                </a:solidFill>
                <a:latin typeface="Arial"/>
                <a:cs typeface="Arial"/>
              </a:rPr>
              <a:t>производит </a:t>
            </a:r>
            <a:endParaRPr lang="ru-RU" sz="2000" b="1" spc="-10" dirty="0" smtClean="0">
              <a:solidFill>
                <a:srgbClr val="4D4D4D"/>
              </a:solidFill>
              <a:latin typeface="Arial"/>
              <a:cs typeface="Arial"/>
            </a:endParaRPr>
          </a:p>
          <a:p>
            <a:r>
              <a:rPr lang="ru-RU" sz="2000" b="1" spc="-10" dirty="0" smtClean="0">
                <a:solidFill>
                  <a:srgbClr val="4D4D4D"/>
                </a:solidFill>
                <a:latin typeface="Arial"/>
                <a:cs typeface="Arial"/>
              </a:rPr>
              <a:t>на </a:t>
            </a:r>
            <a:r>
              <a:rPr lang="ru-RU" sz="2000" b="1" spc="-10" dirty="0">
                <a:solidFill>
                  <a:srgbClr val="4D4D4D"/>
                </a:solidFill>
                <a:latin typeface="Arial"/>
                <a:cs typeface="Arial"/>
              </a:rPr>
              <a:t>этих </a:t>
            </a:r>
            <a:r>
              <a:rPr lang="ru-RU" sz="2000" b="1" spc="-10" dirty="0" smtClean="0">
                <a:solidFill>
                  <a:srgbClr val="4D4D4D"/>
                </a:solidFill>
                <a:latin typeface="Arial"/>
                <a:cs typeface="Arial"/>
              </a:rPr>
              <a:t>мощностях </a:t>
            </a:r>
            <a:r>
              <a:rPr lang="ru-RU" sz="2000" b="1" spc="-10" dirty="0">
                <a:solidFill>
                  <a:srgbClr val="4D4D4D"/>
                </a:solidFill>
                <a:latin typeface="Arial"/>
                <a:cs typeface="Arial"/>
              </a:rPr>
              <a:t>продукцию</a:t>
            </a:r>
            <a:r>
              <a:rPr lang="ru-RU" sz="2000" spc="-10" dirty="0">
                <a:solidFill>
                  <a:srgbClr val="4D4D4D"/>
                </a:solidFill>
                <a:latin typeface="Arial"/>
                <a:cs typeface="Arial"/>
              </a:rPr>
              <a:t>, работы (услуги) </a:t>
            </a:r>
            <a:endParaRPr lang="ru-RU" sz="2000" spc="-10" dirty="0" smtClean="0">
              <a:solidFill>
                <a:srgbClr val="4D4D4D"/>
              </a:solidFill>
              <a:latin typeface="Arial"/>
              <a:cs typeface="Arial"/>
            </a:endParaRPr>
          </a:p>
          <a:p>
            <a:r>
              <a:rPr lang="ru-RU" sz="2000" spc="-10" dirty="0" smtClean="0">
                <a:solidFill>
                  <a:srgbClr val="4D4D4D"/>
                </a:solidFill>
                <a:latin typeface="Arial"/>
                <a:cs typeface="Arial"/>
              </a:rPr>
              <a:t>не </a:t>
            </a:r>
            <a:r>
              <a:rPr lang="ru-RU" sz="2000" spc="-10" dirty="0">
                <a:solidFill>
                  <a:srgbClr val="4D4D4D"/>
                </a:solidFill>
                <a:latin typeface="Arial"/>
                <a:cs typeface="Arial"/>
              </a:rPr>
              <a:t>зависимо от того, </a:t>
            </a:r>
            <a:r>
              <a:rPr lang="ru-RU" sz="2000" spc="-10" dirty="0" smtClean="0">
                <a:solidFill>
                  <a:srgbClr val="4D4D4D"/>
                </a:solidFill>
                <a:latin typeface="Arial"/>
                <a:cs typeface="Arial"/>
              </a:rPr>
              <a:t>какие </a:t>
            </a:r>
            <a:r>
              <a:rPr lang="ru-RU" sz="2000" spc="-10" dirty="0">
                <a:solidFill>
                  <a:srgbClr val="4D4D4D"/>
                </a:solidFill>
                <a:latin typeface="Arial"/>
                <a:cs typeface="Arial"/>
              </a:rPr>
              <a:t>она использует </a:t>
            </a:r>
            <a:endParaRPr lang="ru-RU" sz="2000" spc="-10" dirty="0" smtClean="0">
              <a:solidFill>
                <a:srgbClr val="4D4D4D"/>
              </a:solidFill>
              <a:latin typeface="Arial"/>
              <a:cs typeface="Arial"/>
            </a:endParaRPr>
          </a:p>
          <a:p>
            <a:r>
              <a:rPr lang="ru-RU" sz="2000" spc="-10" dirty="0" smtClean="0">
                <a:solidFill>
                  <a:srgbClr val="4D4D4D"/>
                </a:solidFill>
                <a:latin typeface="Arial"/>
                <a:cs typeface="Arial"/>
              </a:rPr>
              <a:t>при </a:t>
            </a:r>
            <a:r>
              <a:rPr lang="ru-RU" sz="2000" spc="-10" dirty="0">
                <a:solidFill>
                  <a:srgbClr val="4D4D4D"/>
                </a:solidFill>
                <a:latin typeface="Arial"/>
                <a:cs typeface="Arial"/>
              </a:rPr>
              <a:t>этом топливно-энергетические ресурсы- собственные </a:t>
            </a:r>
            <a:endParaRPr lang="ru-RU" sz="2000" spc="-10" dirty="0" smtClean="0">
              <a:solidFill>
                <a:srgbClr val="4D4D4D"/>
              </a:solidFill>
              <a:latin typeface="Arial"/>
              <a:cs typeface="Arial"/>
            </a:endParaRPr>
          </a:p>
          <a:p>
            <a:r>
              <a:rPr lang="ru-RU" sz="2000" spc="-10" dirty="0" smtClean="0">
                <a:solidFill>
                  <a:srgbClr val="4D4D4D"/>
                </a:solidFill>
                <a:latin typeface="Arial"/>
                <a:cs typeface="Arial"/>
              </a:rPr>
              <a:t>или </a:t>
            </a:r>
            <a:r>
              <a:rPr lang="ru-RU" sz="2000" spc="-10" dirty="0">
                <a:solidFill>
                  <a:srgbClr val="4D4D4D"/>
                </a:solidFill>
                <a:latin typeface="Arial"/>
                <a:cs typeface="Arial"/>
              </a:rPr>
              <a:t>давальческие</a:t>
            </a:r>
            <a:endParaRPr lang="ru-RU" sz="2000" dirty="0"/>
          </a:p>
        </p:txBody>
      </p:sp>
      <p:cxnSp>
        <p:nvCxnSpPr>
          <p:cNvPr id="10" name="Прямая со стрелкой 9"/>
          <p:cNvCxnSpPr>
            <a:endCxn id="8" idx="1"/>
          </p:cNvCxnSpPr>
          <p:nvPr/>
        </p:nvCxnSpPr>
        <p:spPr>
          <a:xfrm>
            <a:off x="3315768" y="1854437"/>
            <a:ext cx="1341925" cy="19314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7171" y="2559527"/>
            <a:ext cx="39806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-10" dirty="0">
                <a:solidFill>
                  <a:srgbClr val="4D4D4D"/>
                </a:solidFill>
                <a:latin typeface="Arial"/>
                <a:cs typeface="Arial"/>
              </a:rPr>
              <a:t>П</a:t>
            </a:r>
            <a:r>
              <a:rPr lang="ru-RU" sz="2000" spc="-10" dirty="0" smtClean="0">
                <a:solidFill>
                  <a:srgbClr val="4D4D4D"/>
                </a:solidFill>
                <a:latin typeface="Arial"/>
                <a:cs typeface="Arial"/>
              </a:rPr>
              <a:t>о </a:t>
            </a:r>
            <a:r>
              <a:rPr lang="ru-RU" sz="2000" spc="-10" dirty="0">
                <a:solidFill>
                  <a:srgbClr val="4D4D4D"/>
                </a:solidFill>
                <a:latin typeface="Arial"/>
                <a:cs typeface="Arial"/>
              </a:rPr>
              <a:t>условиям договора </a:t>
            </a:r>
            <a:r>
              <a:rPr lang="ru-RU" sz="2000" b="1" spc="-10" dirty="0">
                <a:solidFill>
                  <a:srgbClr val="4D4D4D"/>
                </a:solidFill>
                <a:latin typeface="Arial"/>
                <a:cs typeface="Arial"/>
              </a:rPr>
              <a:t>арендатор вносит </a:t>
            </a:r>
            <a:endParaRPr lang="ru-RU" sz="2000" b="1" spc="-10" dirty="0" smtClean="0">
              <a:solidFill>
                <a:srgbClr val="4D4D4D"/>
              </a:solidFill>
              <a:latin typeface="Arial"/>
              <a:cs typeface="Arial"/>
            </a:endParaRPr>
          </a:p>
          <a:p>
            <a:r>
              <a:rPr lang="ru-RU" sz="2000" b="1" spc="-10" dirty="0" smtClean="0">
                <a:solidFill>
                  <a:srgbClr val="4D4D4D"/>
                </a:solidFill>
                <a:latin typeface="Arial"/>
                <a:cs typeface="Arial"/>
              </a:rPr>
              <a:t>плату </a:t>
            </a:r>
            <a:r>
              <a:rPr lang="ru-RU" sz="2000" b="1" spc="-10" dirty="0">
                <a:solidFill>
                  <a:srgbClr val="4D4D4D"/>
                </a:solidFill>
                <a:latin typeface="Arial"/>
                <a:cs typeface="Arial"/>
              </a:rPr>
              <a:t>арендодателю помещения</a:t>
            </a:r>
            <a:r>
              <a:rPr lang="ru-RU" sz="2000" spc="-10" dirty="0">
                <a:solidFill>
                  <a:srgbClr val="4D4D4D"/>
                </a:solidFill>
                <a:latin typeface="Arial"/>
                <a:cs typeface="Arial"/>
              </a:rPr>
              <a:t>, </a:t>
            </a:r>
            <a:endParaRPr lang="ru-RU" sz="2000" spc="-10" dirty="0" smtClean="0">
              <a:solidFill>
                <a:srgbClr val="4D4D4D"/>
              </a:solidFill>
              <a:latin typeface="Arial"/>
              <a:cs typeface="Arial"/>
            </a:endParaRPr>
          </a:p>
          <a:p>
            <a:r>
              <a:rPr lang="ru-RU" sz="2000" spc="-10" dirty="0" smtClean="0">
                <a:solidFill>
                  <a:srgbClr val="4D4D4D"/>
                </a:solidFill>
                <a:latin typeface="Arial"/>
                <a:cs typeface="Arial"/>
              </a:rPr>
              <a:t>включающую </a:t>
            </a:r>
            <a:r>
              <a:rPr lang="ru-RU" sz="2000" spc="-10" dirty="0">
                <a:solidFill>
                  <a:srgbClr val="4D4D4D"/>
                </a:solidFill>
                <a:latin typeface="Arial"/>
                <a:cs typeface="Arial"/>
              </a:rPr>
              <a:t>в себя стоимость потребленной </a:t>
            </a:r>
            <a:endParaRPr lang="ru-RU" sz="2000" spc="-10" dirty="0" smtClean="0">
              <a:solidFill>
                <a:srgbClr val="4D4D4D"/>
              </a:solidFill>
              <a:latin typeface="Arial"/>
              <a:cs typeface="Arial"/>
            </a:endParaRPr>
          </a:p>
          <a:p>
            <a:r>
              <a:rPr lang="ru-RU" sz="2000" spc="-10" dirty="0" smtClean="0">
                <a:solidFill>
                  <a:srgbClr val="4D4D4D"/>
                </a:solidFill>
                <a:latin typeface="Arial"/>
                <a:cs typeface="Arial"/>
              </a:rPr>
              <a:t>тепловой </a:t>
            </a:r>
            <a:r>
              <a:rPr lang="ru-RU" sz="2000" spc="-10" dirty="0">
                <a:solidFill>
                  <a:srgbClr val="4D4D4D"/>
                </a:solidFill>
                <a:latin typeface="Arial"/>
                <a:cs typeface="Arial"/>
              </a:rPr>
              <a:t>и/или электрической энергии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657719" y="3651031"/>
            <a:ext cx="60928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spc="-10" dirty="0">
                <a:solidFill>
                  <a:srgbClr val="4D4D4D"/>
                </a:solidFill>
                <a:latin typeface="Arial"/>
                <a:cs typeface="Arial"/>
              </a:rPr>
              <a:t>данные об этом расходе энергии в форме </a:t>
            </a:r>
            <a:r>
              <a:rPr lang="ru-RU" sz="2000" b="1" spc="-10" dirty="0">
                <a:solidFill>
                  <a:srgbClr val="4D4D4D"/>
                </a:solidFill>
                <a:latin typeface="Arial"/>
                <a:cs typeface="Arial"/>
              </a:rPr>
              <a:t>отражает арендодатель</a:t>
            </a:r>
            <a:endParaRPr lang="ru-RU" sz="2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657718" y="4910604"/>
            <a:ext cx="6092825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b="1" spc="-10" dirty="0">
                <a:solidFill>
                  <a:srgbClr val="4D4D4D"/>
                </a:solidFill>
                <a:latin typeface="Arial"/>
                <a:cs typeface="Arial"/>
              </a:rPr>
              <a:t>Форму не предоставляют</a:t>
            </a:r>
            <a:r>
              <a:rPr lang="ru-RU" sz="2200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lang="ru-RU" sz="2200" spc="-10" dirty="0" err="1">
                <a:solidFill>
                  <a:srgbClr val="4D4D4D"/>
                </a:solidFill>
                <a:latin typeface="Arial"/>
                <a:cs typeface="Arial"/>
              </a:rPr>
              <a:t>топливноснабжающие</a:t>
            </a:r>
            <a:r>
              <a:rPr lang="ru-RU" sz="2200" spc="-10" dirty="0">
                <a:solidFill>
                  <a:srgbClr val="4D4D4D"/>
                </a:solidFill>
                <a:latin typeface="Arial"/>
                <a:cs typeface="Arial"/>
              </a:rPr>
              <a:t> организации (посредники), которые </a:t>
            </a:r>
            <a:r>
              <a:rPr lang="ru-RU" sz="2200" b="1" spc="-10" dirty="0">
                <a:solidFill>
                  <a:srgbClr val="4D4D4D"/>
                </a:solidFill>
                <a:latin typeface="Arial"/>
                <a:cs typeface="Arial"/>
              </a:rPr>
              <a:t>осуществляют только перепродажу топлива</a:t>
            </a:r>
            <a:r>
              <a:rPr lang="ru-RU" sz="2200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endParaRPr lang="ru-RU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3315768" y="3643629"/>
            <a:ext cx="1341925" cy="19314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37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33376" y="408899"/>
            <a:ext cx="11435766" cy="589414"/>
          </a:xfrm>
        </p:spPr>
        <p:txBody>
          <a:bodyPr>
            <a:noAutofit/>
          </a:bodyPr>
          <a:lstStyle/>
          <a:p>
            <a:pPr marL="35559">
              <a:spcBef>
                <a:spcPts val="1780"/>
              </a:spcBef>
            </a:pPr>
            <a:r>
              <a:rPr lang="ru-RU" spc="-33" dirty="0"/>
              <a:t>РАЗДЕЛ 1. ОСТАТКИ, ПОСТУПЛЕНИЕ, РАСХОД ТОПЛИВА И ТЕПЛОЭНЕРГИИ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406574" y="1102648"/>
            <a:ext cx="11435259" cy="5542426"/>
          </a:xfrm>
        </p:spPr>
        <p:txBody>
          <a:bodyPr>
            <a:normAutofit/>
          </a:bodyPr>
          <a:lstStyle/>
          <a:p>
            <a:pPr algn="ctr"/>
            <a:endParaRPr lang="ru-RU" sz="2500" b="1" dirty="0"/>
          </a:p>
          <a:p>
            <a:pPr algn="just"/>
            <a:endParaRPr lang="ru-RU" sz="1400" b="1" dirty="0" smtClean="0"/>
          </a:p>
        </p:txBody>
      </p:sp>
      <p:grpSp>
        <p:nvGrpSpPr>
          <p:cNvPr id="20" name="Группа 19"/>
          <p:cNvGrpSpPr/>
          <p:nvPr/>
        </p:nvGrpSpPr>
        <p:grpSpPr>
          <a:xfrm>
            <a:off x="1439426" y="183571"/>
            <a:ext cx="10402435" cy="121973"/>
            <a:chOff x="1439587" y="2710536"/>
            <a:chExt cx="10403789" cy="121945"/>
          </a:xfrm>
        </p:grpSpPr>
        <p:sp>
          <p:nvSpPr>
            <p:cNvPr id="21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38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3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6" name="Прямоугольник 5"/>
          <p:cNvSpPr/>
          <p:nvPr/>
        </p:nvSpPr>
        <p:spPr>
          <a:xfrm>
            <a:off x="1281869" y="1481563"/>
            <a:ext cx="10323320" cy="449353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Данные приводятся </a:t>
            </a:r>
            <a:r>
              <a:rPr lang="ru-RU" sz="26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26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всему топливу</a:t>
            </a:r>
            <a:r>
              <a:rPr lang="ru-RU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endParaRPr lang="ru-RU" sz="2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фактически </a:t>
            </a:r>
            <a:r>
              <a:rPr lang="ru-RU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поступившему и израсходованному </a:t>
            </a:r>
            <a:endParaRPr lang="ru-RU" sz="2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отчетном году на нужды организации, </a:t>
            </a:r>
            <a:endParaRPr lang="ru-RU" sz="2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а </a:t>
            </a:r>
            <a:r>
              <a:rPr lang="ru-RU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также реализованному населению или своим работникам, другим организациям и физическим лицам, </a:t>
            </a:r>
            <a:endParaRPr lang="ru-RU" sz="2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а </a:t>
            </a:r>
            <a:r>
              <a:rPr lang="ru-RU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также по топливу, числящемуся в </a:t>
            </a:r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остатках </a:t>
            </a:r>
          </a:p>
          <a:p>
            <a:pPr algn="ctr"/>
            <a:endParaRPr lang="ru-RU" sz="2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600" b="1" dirty="0" smtClean="0">
                <a:solidFill>
                  <a:srgbClr val="292929"/>
                </a:solidFill>
                <a:latin typeface="Arial" pitchFamily="34" charset="0"/>
                <a:cs typeface="Arial" pitchFamily="34" charset="0"/>
              </a:rPr>
              <a:t>Не отражается в разделе 1</a:t>
            </a:r>
          </a:p>
          <a:p>
            <a:pPr algn="ctr"/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Отпуск </a:t>
            </a:r>
            <a:r>
              <a:rPr lang="ru-RU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(продажа) топлива своему обособленному подразделению и движение топлива между обособленными подразделениями </a:t>
            </a:r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организации</a:t>
            </a:r>
            <a:endParaRPr lang="ru-RU" sz="2600" u="sng" dirty="0">
              <a:solidFill>
                <a:srgbClr val="C00000"/>
              </a:solidFill>
              <a:latin typeface="Arial" pitchFamily="34" charset="0"/>
              <a:cs typeface="Arial" pitchFamily="34" charset="0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86249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182" y="2242993"/>
            <a:ext cx="3228686" cy="491662"/>
          </a:xfrm>
        </p:spPr>
        <p:txBody>
          <a:bodyPr/>
          <a:lstStyle/>
          <a:p>
            <a:pPr algn="ctr"/>
            <a:r>
              <a:rPr lang="ru-RU" sz="2000" b="1" u="sng" dirty="0">
                <a:latin typeface="+mn-lt"/>
                <a:hlinkClick r:id="rId2"/>
              </a:rPr>
              <a:t>https://</a:t>
            </a:r>
            <a:r>
              <a:rPr lang="ru-RU" sz="2000" b="1" u="sng" dirty="0" smtClean="0">
                <a:latin typeface="+mn-lt"/>
                <a:hlinkClick r:id="rId2"/>
              </a:rPr>
              <a:t>permstat.gks.ru</a:t>
            </a:r>
            <a:endParaRPr lang="ru-RU" sz="2000" b="1" dirty="0"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05" y="4536578"/>
            <a:ext cx="2387776" cy="192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16034" t="6390" r="17266" b="3627"/>
          <a:stretch/>
        </p:blipFill>
        <p:spPr bwMode="auto">
          <a:xfrm>
            <a:off x="3520868" y="273465"/>
            <a:ext cx="8315058" cy="60837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8964" y="3219115"/>
            <a:ext cx="28593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>
                <a:hlinkClick r:id="rId5"/>
              </a:rPr>
              <a:t>https://rosstat.gov.ru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5902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406574" y="1102648"/>
            <a:ext cx="11435259" cy="5542426"/>
          </a:xfrm>
        </p:spPr>
        <p:txBody>
          <a:bodyPr>
            <a:normAutofit/>
          </a:bodyPr>
          <a:lstStyle/>
          <a:p>
            <a:pPr algn="ctr"/>
            <a:endParaRPr lang="ru-RU" sz="2500" b="1" dirty="0"/>
          </a:p>
          <a:p>
            <a:pPr algn="just"/>
            <a:endParaRPr lang="ru-RU" sz="1400" b="1" dirty="0" smtClean="0"/>
          </a:p>
        </p:txBody>
      </p:sp>
      <p:grpSp>
        <p:nvGrpSpPr>
          <p:cNvPr id="20" name="Группа 19"/>
          <p:cNvGrpSpPr/>
          <p:nvPr/>
        </p:nvGrpSpPr>
        <p:grpSpPr>
          <a:xfrm>
            <a:off x="1439426" y="183571"/>
            <a:ext cx="10402435" cy="121973"/>
            <a:chOff x="1439587" y="2710536"/>
            <a:chExt cx="10403789" cy="121945"/>
          </a:xfrm>
        </p:grpSpPr>
        <p:sp>
          <p:nvSpPr>
            <p:cNvPr id="21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38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6" name="Прямоугольник 5"/>
          <p:cNvSpPr/>
          <p:nvPr/>
        </p:nvSpPr>
        <p:spPr>
          <a:xfrm>
            <a:off x="1439426" y="1297523"/>
            <a:ext cx="100234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 algn="ctr"/>
            <a:endParaRPr lang="ru-RU" sz="2400" dirty="0">
              <a:solidFill>
                <a:srgbClr val="FF0000"/>
              </a:solidFill>
              <a:latin typeface="Arial"/>
              <a:hlinkClick r:id="rId3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346" y="336170"/>
            <a:ext cx="113645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59" lvl="0">
              <a:spcBef>
                <a:spcPts val="1780"/>
              </a:spcBef>
            </a:pPr>
            <a:r>
              <a:rPr lang="ru-RU" sz="2800" spc="-33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1. ОСТАТКИ, ПОСТУПЛЕНИЕ, РАСХОД ТОПЛИВА И ТЕПЛОЭНЕРГИИ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207" y="1931554"/>
            <a:ext cx="50875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Предприятия - потребители топлива и тепловой энергии, являющиеся одновременно их производителями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84813" y="1334347"/>
            <a:ext cx="6092825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приводят данные о движении только того количества топлива (тепловой энергии), </a:t>
            </a:r>
            <a:r>
              <a:rPr lang="ru-RU" sz="2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которое предназначено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 для собственных технологических нужд энергетических нужд, на работу собственного автотранспорта, а также для реализации топлива населению или своим работникам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161686" y="2546647"/>
            <a:ext cx="623127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37716" y="4734369"/>
            <a:ext cx="9213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4D4D4D"/>
                </a:solidFill>
                <a:latin typeface="Arial"/>
              </a:rPr>
              <a:t>Топливо и тепловая энергия собственного производства </a:t>
            </a:r>
            <a:endParaRPr lang="ru-RU" sz="2400" b="1" dirty="0" smtClean="0">
              <a:solidFill>
                <a:srgbClr val="4D4D4D"/>
              </a:solidFill>
              <a:latin typeface="Arial"/>
            </a:endParaRPr>
          </a:p>
          <a:p>
            <a:pPr lvl="0"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в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разделе 1 не отражаются, а приобретенные у других предприятий – отражаются в полном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объеме</a:t>
            </a:r>
            <a:endParaRPr lang="ru-RU" sz="2400" dirty="0">
              <a:solidFill>
                <a:srgbClr val="FF0000"/>
              </a:solidFill>
              <a:latin typeface="Arial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4360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406574" y="1102648"/>
            <a:ext cx="11435259" cy="5542426"/>
          </a:xfrm>
        </p:spPr>
        <p:txBody>
          <a:bodyPr>
            <a:normAutofit/>
          </a:bodyPr>
          <a:lstStyle/>
          <a:p>
            <a:pPr algn="ctr"/>
            <a:endParaRPr lang="ru-RU" sz="2500" b="1" dirty="0"/>
          </a:p>
          <a:p>
            <a:pPr algn="just"/>
            <a:endParaRPr lang="ru-RU" sz="1400" b="1" dirty="0" smtClean="0"/>
          </a:p>
        </p:txBody>
      </p:sp>
      <p:grpSp>
        <p:nvGrpSpPr>
          <p:cNvPr id="20" name="Группа 19"/>
          <p:cNvGrpSpPr/>
          <p:nvPr/>
        </p:nvGrpSpPr>
        <p:grpSpPr>
          <a:xfrm>
            <a:off x="1439426" y="183571"/>
            <a:ext cx="10402435" cy="121973"/>
            <a:chOff x="1439587" y="2710536"/>
            <a:chExt cx="10403789" cy="121945"/>
          </a:xfrm>
        </p:grpSpPr>
        <p:sp>
          <p:nvSpPr>
            <p:cNvPr id="21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38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373" y="468259"/>
            <a:ext cx="9913082" cy="5728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вал 6"/>
          <p:cNvSpPr/>
          <p:nvPr/>
        </p:nvSpPr>
        <p:spPr>
          <a:xfrm>
            <a:off x="7943791" y="524910"/>
            <a:ext cx="3752602" cy="463137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 1 8"/>
          <p:cNvSpPr/>
          <p:nvPr/>
        </p:nvSpPr>
        <p:spPr>
          <a:xfrm>
            <a:off x="5901793" y="2778758"/>
            <a:ext cx="5794599" cy="1683821"/>
          </a:xfrm>
          <a:prstGeom prst="borderCallout1">
            <a:avLst>
              <a:gd name="adj1" fmla="val -70818"/>
              <a:gd name="adj2" fmla="val -4918"/>
              <a:gd name="adj3" fmla="val 52018"/>
              <a:gd name="adj4" fmla="val -124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приводится весь фактический расход топлива (тепловой энергии) на предприятии, включая потери в технологических процессах, при преобразовании в другие виды топлива или энергии, а также оформленные соответствующими актами потери и недостачи при хранении и транспортировке.</a:t>
            </a:r>
          </a:p>
          <a:p>
            <a:pPr algn="ctr"/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596270" y="2155397"/>
            <a:ext cx="261257" cy="267195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96270" y="2673118"/>
            <a:ext cx="261257" cy="24805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596268" y="3861046"/>
            <a:ext cx="261257" cy="211281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560644" y="4235424"/>
            <a:ext cx="296881" cy="248337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530929" y="4607626"/>
            <a:ext cx="463138" cy="279171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443870" y="5297332"/>
            <a:ext cx="550223" cy="33148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631895" y="6017708"/>
            <a:ext cx="261257" cy="211281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594288" y="4072327"/>
            <a:ext cx="326570" cy="211281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596270" y="3461165"/>
            <a:ext cx="261257" cy="211281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3596269" y="3620642"/>
            <a:ext cx="261257" cy="211281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596270" y="2921142"/>
            <a:ext cx="261257" cy="211281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 2 7"/>
          <p:cNvSpPr/>
          <p:nvPr/>
        </p:nvSpPr>
        <p:spPr>
          <a:xfrm>
            <a:off x="406600" y="478643"/>
            <a:ext cx="3811979" cy="1204878"/>
          </a:xfrm>
          <a:prstGeom prst="borderCallout2">
            <a:avLst>
              <a:gd name="adj1" fmla="val 179698"/>
              <a:gd name="adj2" fmla="val 85125"/>
              <a:gd name="adj3" fmla="val 101095"/>
              <a:gd name="adj4" fmla="val 56853"/>
              <a:gd name="adj5" fmla="val 102058"/>
              <a:gd name="adj6" fmla="val 56323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Данные по видам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топлива должны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быть отражены в тех единицах измерения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которые указаны на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бланке</a:t>
            </a:r>
          </a:p>
        </p:txBody>
      </p:sp>
      <p:sp>
        <p:nvSpPr>
          <p:cNvPr id="10" name="Овал 9"/>
          <p:cNvSpPr/>
          <p:nvPr/>
        </p:nvSpPr>
        <p:spPr>
          <a:xfrm>
            <a:off x="5391396" y="1186657"/>
            <a:ext cx="700643" cy="380611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86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406574" y="1102648"/>
            <a:ext cx="11435259" cy="5542426"/>
          </a:xfrm>
        </p:spPr>
        <p:txBody>
          <a:bodyPr>
            <a:normAutofit/>
          </a:bodyPr>
          <a:lstStyle/>
          <a:p>
            <a:pPr algn="ctr"/>
            <a:endParaRPr lang="ru-RU" sz="2500" b="1" dirty="0"/>
          </a:p>
          <a:p>
            <a:pPr algn="just"/>
            <a:endParaRPr lang="ru-RU" sz="1400" b="1" dirty="0" smtClean="0"/>
          </a:p>
        </p:txBody>
      </p:sp>
      <p:grpSp>
        <p:nvGrpSpPr>
          <p:cNvPr id="20" name="Группа 19"/>
          <p:cNvGrpSpPr/>
          <p:nvPr/>
        </p:nvGrpSpPr>
        <p:grpSpPr>
          <a:xfrm>
            <a:off x="1439426" y="183571"/>
            <a:ext cx="10402435" cy="121973"/>
            <a:chOff x="1439587" y="2710536"/>
            <a:chExt cx="10403789" cy="121945"/>
          </a:xfrm>
        </p:grpSpPr>
        <p:sp>
          <p:nvSpPr>
            <p:cNvPr id="21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38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372" y="505886"/>
            <a:ext cx="9913082" cy="5728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Выноска 1 8"/>
          <p:cNvSpPr/>
          <p:nvPr/>
        </p:nvSpPr>
        <p:spPr>
          <a:xfrm>
            <a:off x="5581428" y="2389152"/>
            <a:ext cx="2588822" cy="3845198"/>
          </a:xfrm>
          <a:prstGeom prst="borderCallout1">
            <a:avLst>
              <a:gd name="adj1" fmla="val -12551"/>
              <a:gd name="adj2" fmla="val 68381"/>
              <a:gd name="adj3" fmla="val -454"/>
              <a:gd name="adj4" fmla="val 6637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Использованные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в качестве сырья на производство химической,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нефтехимической. </a:t>
            </a:r>
            <a:r>
              <a:rPr lang="ru-RU" sz="1400" u="sng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400" u="sng" dirty="0">
                <a:latin typeface="Arial" pitchFamily="34" charset="0"/>
                <a:cs typeface="Arial" pitchFamily="34" charset="0"/>
              </a:rPr>
              <a:t>данной графе не отражается объем топлива, использованного для производства других видов топлива, за исключением угля для коксования, используемого для производства кокса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; </a:t>
            </a:r>
            <a:r>
              <a:rPr lang="ru-RU" sz="1400" u="sng" dirty="0">
                <a:latin typeface="Arial" pitchFamily="34" charset="0"/>
                <a:cs typeface="Arial" pitchFamily="34" charset="0"/>
              </a:rPr>
              <a:t>топливного торфа </a:t>
            </a:r>
            <a:r>
              <a:rPr lang="ru-RU" sz="1400" u="sng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1400" u="sng" dirty="0">
                <a:latin typeface="Arial" pitchFamily="34" charset="0"/>
                <a:cs typeface="Arial" pitchFamily="34" charset="0"/>
              </a:rPr>
              <a:t>производства брикетов и </a:t>
            </a:r>
            <a:r>
              <a:rPr lang="ru-RU" sz="1400" u="sng" dirty="0" err="1">
                <a:latin typeface="Arial" pitchFamily="34" charset="0"/>
                <a:cs typeface="Arial" pitchFamily="34" charset="0"/>
              </a:rPr>
              <a:t>полубрикетов</a:t>
            </a:r>
            <a:r>
              <a:rPr lang="ru-RU" sz="14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u="sng" dirty="0" smtClean="0">
                <a:latin typeface="Arial" pitchFamily="34" charset="0"/>
                <a:cs typeface="Arial" pitchFamily="34" charset="0"/>
              </a:rPr>
              <a:t>торфяных</a:t>
            </a:r>
            <a:endParaRPr lang="ru-RU" sz="1400" u="sng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Выноска 1 15"/>
          <p:cNvSpPr/>
          <p:nvPr/>
        </p:nvSpPr>
        <p:spPr>
          <a:xfrm>
            <a:off x="3313243" y="3111335"/>
            <a:ext cx="2150323" cy="3087389"/>
          </a:xfrm>
          <a:prstGeom prst="borderCallout1">
            <a:avLst>
              <a:gd name="adj1" fmla="val -35719"/>
              <a:gd name="adj2" fmla="val 155823"/>
              <a:gd name="adj3" fmla="val 324"/>
              <a:gd name="adj4" fmla="val 5161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ефтепродукты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сжиженный и сжатый газ, использованные в двигателях внутреннего сгорания - автомобильных, тракторных,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сельскохозяйственных,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авиационных двигателях, двигателях морских, речных судов и так далее</a:t>
            </a:r>
          </a:p>
          <a:p>
            <a:pPr algn="ctr"/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Выноска 1 17"/>
          <p:cNvSpPr/>
          <p:nvPr/>
        </p:nvSpPr>
        <p:spPr>
          <a:xfrm>
            <a:off x="406600" y="2365427"/>
            <a:ext cx="2681010" cy="3833323"/>
          </a:xfrm>
          <a:prstGeom prst="borderCallout1">
            <a:avLst>
              <a:gd name="adj1" fmla="val -14774"/>
              <a:gd name="adj2" fmla="val 200683"/>
              <a:gd name="adj3" fmla="val 179"/>
              <a:gd name="adj4" fmla="val 5117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Ресурсы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использованные непосредственно в качестве </a:t>
            </a:r>
            <a:r>
              <a:rPr lang="ru-RU" sz="1400" u="sng" dirty="0">
                <a:latin typeface="Arial" pitchFamily="34" charset="0"/>
                <a:cs typeface="Arial" pitchFamily="34" charset="0"/>
              </a:rPr>
              <a:t>котельно-печного топлива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создания необходимого температурного режима в технологических процессах, при работе газосварочного оборудования и прочих процессах, осуществление которых происходит путем сгорания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топлива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Выноска 1 18"/>
          <p:cNvSpPr/>
          <p:nvPr/>
        </p:nvSpPr>
        <p:spPr>
          <a:xfrm>
            <a:off x="8417628" y="1187532"/>
            <a:ext cx="2567048" cy="5056910"/>
          </a:xfrm>
          <a:prstGeom prst="borderCallout1">
            <a:avLst>
              <a:gd name="adj1" fmla="val 13774"/>
              <a:gd name="adj2" fmla="val -21773"/>
              <a:gd name="adj3" fmla="val 18041"/>
              <a:gd name="adj4" fmla="val -76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Например, уголь, применяемый в качестве добавки к глинистым растворам при бурении нефтяных скважин, а также в качестве фильтрующего вещества; газ, закачиваемый в пласт для поддержания пластового давления; топливный торф, расходуемый в качестве теплоизоляционного материала и на удобрение почвы; дрова, расходуемые на производство тарной дощечки; нефть, используемая для промывки скважин; мазут, используемый в качестве смазки; керосин, используемый для промывки деталей, и так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далее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63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406574" y="1102648"/>
            <a:ext cx="11435259" cy="4407529"/>
          </a:xfrm>
        </p:spPr>
        <p:txBody>
          <a:bodyPr>
            <a:normAutofit/>
          </a:bodyPr>
          <a:lstStyle/>
          <a:p>
            <a:pPr algn="ctr"/>
            <a:endParaRPr lang="ru-RU" sz="2500" b="1" dirty="0"/>
          </a:p>
          <a:p>
            <a:pPr algn="just"/>
            <a:endParaRPr lang="ru-RU" sz="1400" b="1" dirty="0" smtClean="0"/>
          </a:p>
        </p:txBody>
      </p:sp>
      <p:grpSp>
        <p:nvGrpSpPr>
          <p:cNvPr id="20" name="Группа 19"/>
          <p:cNvGrpSpPr/>
          <p:nvPr/>
        </p:nvGrpSpPr>
        <p:grpSpPr>
          <a:xfrm>
            <a:off x="1439426" y="183571"/>
            <a:ext cx="10402435" cy="121973"/>
            <a:chOff x="1439587" y="2710536"/>
            <a:chExt cx="10403789" cy="121945"/>
          </a:xfrm>
        </p:grpSpPr>
        <p:sp>
          <p:nvSpPr>
            <p:cNvPr id="21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38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6" name="Прямоугольник 5"/>
          <p:cNvSpPr/>
          <p:nvPr/>
        </p:nvSpPr>
        <p:spPr>
          <a:xfrm>
            <a:off x="834876" y="1228578"/>
            <a:ext cx="1099877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6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графе 3 </a:t>
            </a:r>
            <a:r>
              <a:rPr lang="ru-RU" sz="26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по строкам 1012, 1032, 1082, 1092, 1151 </a:t>
            </a:r>
          </a:p>
          <a:p>
            <a:pPr algn="ctr">
              <a:lnSpc>
                <a:spcPct val="150000"/>
              </a:lnSpc>
            </a:pPr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приводится </a:t>
            </a:r>
            <a:r>
              <a:rPr lang="ru-RU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объем топлива, израсходованного на работу </a:t>
            </a:r>
            <a:r>
              <a:rPr lang="ru-RU" sz="2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автотранспорта</a:t>
            </a:r>
            <a:r>
              <a:rPr lang="ru-RU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включая </a:t>
            </a:r>
            <a:r>
              <a:rPr lang="ru-RU" sz="2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специализированные машины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например, автовозы, лесовозы, фургоны-рефрижераторы, полуприцепы-цистерны) </a:t>
            </a: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специальные машины </a:t>
            </a:r>
            <a:endParaRPr lang="ru-RU" sz="2600" u="sng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например, пожарные, санитарные, для городского и коммунального хозяйства, автокраны, бетономешалки, дорожно-строительные, автопогрузчики) </a:t>
            </a: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шасси с установленными двигателями для автотранспортных </a:t>
            </a:r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средств</a:t>
            </a:r>
            <a:endParaRPr lang="ru-RU" sz="2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7716" y="397409"/>
            <a:ext cx="113601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59" lvl="0">
              <a:spcBef>
                <a:spcPts val="1780"/>
              </a:spcBef>
            </a:pPr>
            <a:r>
              <a:rPr lang="ru-RU" sz="2800" spc="-33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1. ОСТАТКИ, ПОСТУПЛЕНИЕ, РАСХОД ТОПЛИВА И ТЕПЛОЭНЕРГИИ</a:t>
            </a:r>
          </a:p>
        </p:txBody>
      </p:sp>
    </p:spTree>
    <p:extLst>
      <p:ext uri="{BB962C8B-B14F-4D97-AF65-F5344CB8AC3E}">
        <p14:creationId xmlns:p14="http://schemas.microsoft.com/office/powerpoint/2010/main" val="184305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24</a:t>
            </a:fld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1439426" y="183571"/>
            <a:ext cx="10402435" cy="121973"/>
            <a:chOff x="1439587" y="2710536"/>
            <a:chExt cx="10403789" cy="121945"/>
          </a:xfrm>
        </p:grpSpPr>
        <p:sp>
          <p:nvSpPr>
            <p:cNvPr id="21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38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5" name="Прямоугольник 4"/>
          <p:cNvSpPr/>
          <p:nvPr/>
        </p:nvSpPr>
        <p:spPr>
          <a:xfrm>
            <a:off x="333400" y="453164"/>
            <a:ext cx="115442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59" lvl="0">
              <a:spcBef>
                <a:spcPts val="1780"/>
              </a:spcBef>
            </a:pPr>
            <a:r>
              <a:rPr lang="ru-RU" sz="2800" spc="-33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1. ОСТАТКИ, ПОСТУПЛЕНИЕ, РАСХОД ТОПЛИВА И ТЕПЛОЭНЕРГИИ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5490" y="1848967"/>
            <a:ext cx="100600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Коэффициент пересчёта литра в тонну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» 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448045"/>
              </p:ext>
            </p:extLst>
          </p:nvPr>
        </p:nvGraphicFramePr>
        <p:xfrm>
          <a:off x="1454274" y="2663455"/>
          <a:ext cx="9545634" cy="30393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72817"/>
                <a:gridCol w="4772817"/>
              </a:tblGrid>
              <a:tr h="2478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Коэффициент пересчёта литра в тонну</a:t>
                      </a:r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478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Нефть</a:t>
                      </a:r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0,000860</a:t>
                      </a:r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135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Бензин автомобильный</a:t>
                      </a:r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0,000750</a:t>
                      </a:r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478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А</a:t>
                      </a:r>
                      <a:r>
                        <a:rPr lang="en-U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-76</a:t>
                      </a:r>
                      <a:r>
                        <a:rPr lang="ru-RU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(АИ-80)</a:t>
                      </a:r>
                      <a:endParaRPr lang="ru-RU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0,000715</a:t>
                      </a:r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478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АИ-92 </a:t>
                      </a:r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0,000735</a:t>
                      </a:r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478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АИ-95   </a:t>
                      </a:r>
                      <a:endParaRPr lang="ru-RU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0,000750</a:t>
                      </a:r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478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Топливо дизельное</a:t>
                      </a:r>
                      <a:endParaRPr lang="ru-RU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0,000830</a:t>
                      </a:r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478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летнее</a:t>
                      </a:r>
                      <a:endParaRPr lang="ru-RU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 0,000830 - до 0,000850</a:t>
                      </a:r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478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зимнее</a:t>
                      </a:r>
                      <a:endParaRPr lang="ru-RU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 0,000800 – до 0,000830</a:t>
                      </a:r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478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арктическое</a:t>
                      </a:r>
                      <a:endParaRPr lang="ru-RU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 0,000800 – до 0,000820 </a:t>
                      </a:r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478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Мазут топочный</a:t>
                      </a:r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0,001000</a:t>
                      </a:r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478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Масла смазочные</a:t>
                      </a:r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0,000860</a:t>
                      </a:r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557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43160" y="444525"/>
            <a:ext cx="11534452" cy="589414"/>
          </a:xfrm>
        </p:spPr>
        <p:txBody>
          <a:bodyPr>
            <a:noAutofit/>
          </a:bodyPr>
          <a:lstStyle/>
          <a:p>
            <a:r>
              <a:rPr lang="ru-RU" spc="-33" dirty="0">
                <a:solidFill>
                  <a:srgbClr val="4D4D4D"/>
                </a:solidFill>
              </a:rPr>
              <a:t>РАЗДЕЛ </a:t>
            </a:r>
            <a:r>
              <a:rPr lang="ru-RU" spc="-33" dirty="0" smtClean="0">
                <a:solidFill>
                  <a:srgbClr val="4D4D4D"/>
                </a:solidFill>
              </a:rPr>
              <a:t>2. ФАКТИЧЕСКИЙ РАСХОД</a:t>
            </a:r>
            <a:r>
              <a:rPr lang="ru-RU" dirty="0" smtClean="0">
                <a:solidFill>
                  <a:srgbClr val="4D4D4D"/>
                </a:solidFill>
              </a:rPr>
              <a:t> ТОПЛИВНО-ЭНЕРГЕТИЧЕСКИХ РЕСУРСОВ</a:t>
            </a:r>
            <a:endParaRPr lang="ru-RU" dirty="0">
              <a:solidFill>
                <a:srgbClr val="4D4D4D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546291" y="1766572"/>
            <a:ext cx="11295568" cy="2995433"/>
          </a:xfrm>
        </p:spPr>
        <p:txBody>
          <a:bodyPr>
            <a:normAutofit/>
          </a:bodyPr>
          <a:lstStyle/>
          <a:p>
            <a:pPr algn="ctr"/>
            <a:endParaRPr lang="ru-RU" sz="2500" b="1" dirty="0"/>
          </a:p>
          <a:p>
            <a:pPr algn="just"/>
            <a:endParaRPr lang="ru-RU" sz="1400" b="1" dirty="0" smtClean="0"/>
          </a:p>
        </p:txBody>
      </p:sp>
      <p:grpSp>
        <p:nvGrpSpPr>
          <p:cNvPr id="20" name="Группа 19"/>
          <p:cNvGrpSpPr/>
          <p:nvPr/>
        </p:nvGrpSpPr>
        <p:grpSpPr>
          <a:xfrm>
            <a:off x="1439426" y="183571"/>
            <a:ext cx="10402435" cy="121973"/>
            <a:chOff x="1439587" y="2710536"/>
            <a:chExt cx="10403789" cy="121945"/>
          </a:xfrm>
        </p:grpSpPr>
        <p:sp>
          <p:nvSpPr>
            <p:cNvPr id="21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38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6" name="Прямоугольник 5"/>
          <p:cNvSpPr/>
          <p:nvPr/>
        </p:nvSpPr>
        <p:spPr>
          <a:xfrm>
            <a:off x="978750" y="1787471"/>
            <a:ext cx="1086310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При заполнении </a:t>
            </a:r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раздела 2 формы </a:t>
            </a:r>
            <a:r>
              <a:rPr lang="ru-RU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следует руководствоваться </a:t>
            </a:r>
            <a:r>
              <a:rPr lang="ru-RU" sz="2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Перечнем видов продукции, работ (услуг), </a:t>
            </a:r>
            <a:endParaRPr lang="ru-RU" sz="2600" u="sng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которые расходуется тепловая и электрическая энергия, котельно-печное топливо и нефтепродукты в двигателях внутреннего </a:t>
            </a:r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сгорания, </a:t>
            </a:r>
          </a:p>
          <a:p>
            <a:pPr algn="ctr">
              <a:lnSpc>
                <a:spcPct val="150000"/>
              </a:lnSpc>
            </a:pPr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который представлен в Указаниях по заполнению</a:t>
            </a:r>
            <a:endParaRPr lang="ru-RU" sz="2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88455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26</a:t>
            </a:fld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1439426" y="183571"/>
            <a:ext cx="10402435" cy="121973"/>
            <a:chOff x="1439587" y="2710536"/>
            <a:chExt cx="10403789" cy="121945"/>
          </a:xfrm>
        </p:grpSpPr>
        <p:sp>
          <p:nvSpPr>
            <p:cNvPr id="21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38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6" name="Прямоугольник 5"/>
          <p:cNvSpPr/>
          <p:nvPr/>
        </p:nvSpPr>
        <p:spPr>
          <a:xfrm>
            <a:off x="834852" y="1787483"/>
            <a:ext cx="10761791" cy="4408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анные </a:t>
            </a:r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формы № 4-ТЭР 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раздел 2 графа </a:t>
            </a:r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1 </a:t>
            </a:r>
            <a:endParaRPr lang="ru-RU" sz="3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Произведено продукции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30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должны быть равны</a:t>
            </a:r>
            <a:r>
              <a:rPr lang="ru-RU" sz="3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данным </a:t>
            </a:r>
            <a:r>
              <a:rPr lang="ru-RU" sz="3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раздела </a:t>
            </a:r>
            <a:r>
              <a:rPr lang="ru-RU" sz="30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3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графы </a:t>
            </a:r>
            <a:r>
              <a:rPr lang="ru-RU" sz="30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1 «Произведено за отчетный год, всего» </a:t>
            </a:r>
            <a:endParaRPr lang="ru-RU" sz="3000" dirty="0" smtClean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формы </a:t>
            </a:r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№ 1-натура-БМ </a:t>
            </a:r>
            <a:endParaRPr lang="ru-RU" sz="3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утвержденной приказом Росстата от 30 июля 2021 г. №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462, с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изменениями от 17.12.2021 № 925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 algn="ctr">
              <a:lnSpc>
                <a:spcPct val="150000"/>
              </a:lnSpc>
            </a:pPr>
            <a:r>
              <a:rPr lang="ru-RU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по соответствующим кодам ОКПД2</a:t>
            </a:r>
            <a:endParaRPr lang="ru-RU" sz="27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Текст 2"/>
          <p:cNvSpPr>
            <a:spLocks noGrp="1"/>
          </p:cNvSpPr>
          <p:nvPr>
            <p:ph type="body" sz="quarter" idx="10"/>
          </p:nvPr>
        </p:nvSpPr>
        <p:spPr>
          <a:xfrm>
            <a:off x="333401" y="444525"/>
            <a:ext cx="11544237" cy="589414"/>
          </a:xfrm>
        </p:spPr>
        <p:txBody>
          <a:bodyPr>
            <a:noAutofit/>
          </a:bodyPr>
          <a:lstStyle/>
          <a:p>
            <a:r>
              <a:rPr lang="ru-RU" spc="-33" dirty="0">
                <a:solidFill>
                  <a:srgbClr val="4D4D4D"/>
                </a:solidFill>
              </a:rPr>
              <a:t>РАЗДЕЛ </a:t>
            </a:r>
            <a:r>
              <a:rPr lang="ru-RU" spc="-33" dirty="0" smtClean="0">
                <a:solidFill>
                  <a:srgbClr val="4D4D4D"/>
                </a:solidFill>
              </a:rPr>
              <a:t>2. ФАКТИЧЕСКИЙ РАСХОД</a:t>
            </a:r>
            <a:r>
              <a:rPr lang="ru-RU" dirty="0" smtClean="0">
                <a:solidFill>
                  <a:srgbClr val="4D4D4D"/>
                </a:solidFill>
              </a:rPr>
              <a:t> ТОПЛИВНО-ЭНЕРГЕТИЧЕСКИХ РЕСУРСОВ</a:t>
            </a:r>
            <a:endParaRPr lang="ru-RU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23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27</a:t>
            </a:fld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1439426" y="183571"/>
            <a:ext cx="10402435" cy="121973"/>
            <a:chOff x="1439587" y="2710536"/>
            <a:chExt cx="10403789" cy="121945"/>
          </a:xfrm>
        </p:grpSpPr>
        <p:sp>
          <p:nvSpPr>
            <p:cNvPr id="21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38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6" name="Прямоугольник 5"/>
          <p:cNvSpPr/>
          <p:nvPr/>
        </p:nvSpPr>
        <p:spPr>
          <a:xfrm>
            <a:off x="555502" y="1445625"/>
            <a:ext cx="11142413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анные </a:t>
            </a:r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формы № 4-ТЭР 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раздел 2 графа </a:t>
            </a:r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строка 2840 </a:t>
            </a:r>
            <a:r>
              <a:rPr lang="ru-RU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«Перевозка </a:t>
            </a:r>
            <a:r>
              <a:rPr lang="ru-RU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грузов грузовым автомобильным транспортом</a:t>
            </a:r>
            <a:r>
              <a:rPr lang="ru-RU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ru-RU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1000 </a:t>
            </a:r>
          </a:p>
          <a:p>
            <a:pPr algn="ctr">
              <a:lnSpc>
                <a:spcPct val="150000"/>
              </a:lnSpc>
            </a:pPr>
            <a:r>
              <a:rPr lang="ru-RU" sz="30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должны быть равны</a:t>
            </a:r>
            <a:r>
              <a:rPr lang="ru-RU" sz="3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данным формы № </a:t>
            </a:r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1-ТР (автотранспорт)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раздел 2 графа 3 строка 241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«Грузооборот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(включая автоприцепы, полуприцепы (контрейлеры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))»</a:t>
            </a:r>
          </a:p>
          <a:p>
            <a:pPr algn="ctr">
              <a:lnSpc>
                <a:spcPct val="150000"/>
              </a:lnSpc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Текст 2"/>
          <p:cNvSpPr>
            <a:spLocks noGrp="1"/>
          </p:cNvSpPr>
          <p:nvPr>
            <p:ph type="body" sz="quarter" idx="10"/>
          </p:nvPr>
        </p:nvSpPr>
        <p:spPr>
          <a:xfrm>
            <a:off x="343160" y="444525"/>
            <a:ext cx="11498675" cy="589414"/>
          </a:xfrm>
        </p:spPr>
        <p:txBody>
          <a:bodyPr>
            <a:noAutofit/>
          </a:bodyPr>
          <a:lstStyle/>
          <a:p>
            <a:r>
              <a:rPr lang="ru-RU" spc="-33" dirty="0">
                <a:solidFill>
                  <a:srgbClr val="4D4D4D"/>
                </a:solidFill>
              </a:rPr>
              <a:t>РАЗДЕЛ </a:t>
            </a:r>
            <a:r>
              <a:rPr lang="ru-RU" spc="-33" dirty="0" smtClean="0">
                <a:solidFill>
                  <a:srgbClr val="4D4D4D"/>
                </a:solidFill>
              </a:rPr>
              <a:t>2. ФАКТИЧЕСКИЙ РАСХОД</a:t>
            </a:r>
            <a:r>
              <a:rPr lang="ru-RU" dirty="0" smtClean="0">
                <a:solidFill>
                  <a:srgbClr val="4D4D4D"/>
                </a:solidFill>
              </a:rPr>
              <a:t> ТОПЛИВНО-ЭНЕРГЕТИЧЕСКИХ РЕСУРСОВ</a:t>
            </a:r>
            <a:endParaRPr lang="ru-RU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23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630736" y="2925764"/>
            <a:ext cx="2557349" cy="2893763"/>
          </a:xfrm>
        </p:spPr>
        <p:txBody>
          <a:bodyPr>
            <a:noAutofit/>
          </a:bodyPr>
          <a:lstStyle/>
          <a:p>
            <a:pPr algn="just"/>
            <a:r>
              <a:rPr lang="ru-RU" sz="1250" dirty="0"/>
              <a:t>П</a:t>
            </a:r>
            <a:r>
              <a:rPr lang="ru-RU" sz="1250" dirty="0" smtClean="0"/>
              <a:t>риводятся </a:t>
            </a:r>
            <a:r>
              <a:rPr lang="ru-RU" sz="1250" dirty="0"/>
              <a:t>данные об общей </a:t>
            </a:r>
            <a:r>
              <a:rPr lang="ru-RU" sz="1250" b="1" u="sng" dirty="0"/>
              <a:t>потребности в оснащении </a:t>
            </a:r>
            <a:r>
              <a:rPr lang="ru-RU" sz="1250" dirty="0"/>
              <a:t>(количестве) </a:t>
            </a:r>
            <a:r>
              <a:rPr lang="ru-RU" sz="1250" b="1" u="sng" dirty="0"/>
              <a:t>приборами учета </a:t>
            </a:r>
            <a:r>
              <a:rPr lang="ru-RU" sz="1250" dirty="0"/>
              <a:t>энергетических ресурсов в расчетных точках учета (включая уже оснащенные), по которым осуществляются расчеты поставщиков энергетических ресурсов с их потребителями. Планируемое количество приборов учета указывается на основании проектных, локально-нормативных и других официальных документов организации.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4943104" y="2925764"/>
            <a:ext cx="2557349" cy="2893763"/>
          </a:xfrm>
        </p:spPr>
        <p:txBody>
          <a:bodyPr>
            <a:normAutofit/>
          </a:bodyPr>
          <a:lstStyle/>
          <a:p>
            <a:pPr algn="just"/>
            <a:r>
              <a:rPr lang="ru-RU" sz="1250" dirty="0"/>
              <a:t>П</a:t>
            </a:r>
            <a:r>
              <a:rPr lang="ru-RU" sz="1250" dirty="0" smtClean="0"/>
              <a:t>риводятся </a:t>
            </a:r>
            <a:r>
              <a:rPr lang="ru-RU" sz="1250" dirty="0"/>
              <a:t>данные о количестве </a:t>
            </a:r>
            <a:r>
              <a:rPr lang="ru-RU" sz="1250" b="1" u="sng" dirty="0"/>
              <a:t>фактически установленных </a:t>
            </a:r>
            <a:r>
              <a:rPr lang="ru-RU" sz="1250" dirty="0"/>
              <a:t>приборов учета энергетических ресурсов в расчетных точках учета, по которым осуществляются расчеты поставщиков энергетических ресурсов с их потребителями, независимо от даты установки этих приборов</a:t>
            </a:r>
            <a:r>
              <a:rPr lang="ru-RU" dirty="0"/>
              <a:t>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8292751" y="2925764"/>
            <a:ext cx="2557349" cy="2893763"/>
          </a:xfrm>
        </p:spPr>
        <p:txBody>
          <a:bodyPr>
            <a:normAutofit/>
          </a:bodyPr>
          <a:lstStyle/>
          <a:p>
            <a:pPr algn="just"/>
            <a:r>
              <a:rPr lang="ru-RU" sz="1250" dirty="0" smtClean="0"/>
              <a:t>Приводятся </a:t>
            </a:r>
            <a:r>
              <a:rPr lang="ru-RU" sz="1250" dirty="0"/>
              <a:t>данные о количестве </a:t>
            </a:r>
            <a:r>
              <a:rPr lang="ru-RU" sz="1250" b="1" u="sng" dirty="0"/>
              <a:t>фактически установленных </a:t>
            </a:r>
            <a:r>
              <a:rPr lang="ru-RU" sz="1250" dirty="0"/>
              <a:t>и введенных в эксплуатацию в </a:t>
            </a:r>
            <a:r>
              <a:rPr lang="ru-RU" sz="1250" b="1" u="sng" dirty="0"/>
              <a:t>течение отчетного года</a:t>
            </a:r>
            <a:r>
              <a:rPr lang="ru-RU" sz="1250" dirty="0"/>
              <a:t> приборов учета энергетических ресурсов, по показаниям которых осуществляется расчет с их потребителями.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>
          <a:xfrm>
            <a:off x="1269480" y="2007669"/>
            <a:ext cx="3251246" cy="91807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Графа 1 «Общая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потребность в количестве приборов учета в расчетных точках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учета» 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/>
          </p:nvPr>
        </p:nvSpPr>
        <p:spPr>
          <a:xfrm>
            <a:off x="4623275" y="2007668"/>
            <a:ext cx="3315768" cy="92602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Графа 2 «Фактическое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количество приборов учета в расчетных точках учета, всего введено на конец отчетного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периода»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4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>
          <a:xfrm>
            <a:off x="8007434" y="1999743"/>
            <a:ext cx="3264495" cy="93397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Графа 3 «В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том числе введено в эксплуатацию количество приборов учета в отчетном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периоде»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400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1439426" y="183571"/>
            <a:ext cx="10402435" cy="121973"/>
            <a:chOff x="1439587" y="2710536"/>
            <a:chExt cx="10403789" cy="121945"/>
          </a:xfrm>
        </p:grpSpPr>
        <p:sp>
          <p:nvSpPr>
            <p:cNvPr id="17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20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1" name="Прямоугольник 10"/>
          <p:cNvSpPr/>
          <p:nvPr/>
        </p:nvSpPr>
        <p:spPr>
          <a:xfrm>
            <a:off x="330915" y="443843"/>
            <a:ext cx="115109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РАЗДЕЛ 3. ОСНАЩЕННОСТЬ ПРИБОРАМИ УЧЕТА ЭНЕРГЕТИЧЕСКИХ РЕСУРСОВ</a:t>
            </a:r>
            <a:endParaRPr lang="ru-RU" sz="28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78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29</a:t>
            </a:fld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1439426" y="183571"/>
            <a:ext cx="10402435" cy="121973"/>
            <a:chOff x="1439587" y="2710536"/>
            <a:chExt cx="10403789" cy="121945"/>
          </a:xfrm>
        </p:grpSpPr>
        <p:sp>
          <p:nvSpPr>
            <p:cNvPr id="21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38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25" name="Текст 2"/>
          <p:cNvSpPr>
            <a:spLocks noGrp="1"/>
          </p:cNvSpPr>
          <p:nvPr>
            <p:ph type="body" sz="quarter" idx="10"/>
          </p:nvPr>
        </p:nvSpPr>
        <p:spPr>
          <a:xfrm>
            <a:off x="343160" y="444525"/>
            <a:ext cx="5673079" cy="1264634"/>
          </a:xfrm>
        </p:spPr>
        <p:txBody>
          <a:bodyPr>
            <a:noAutofit/>
          </a:bodyPr>
          <a:lstStyle/>
          <a:p>
            <a:pPr marL="25400" lvl="0">
              <a:spcBef>
                <a:spcPts val="1335"/>
              </a:spcBef>
            </a:pPr>
            <a:r>
              <a:rPr lang="ru-RU" sz="2000" spc="-25" dirty="0">
                <a:solidFill>
                  <a:srgbClr val="4D4D4D"/>
                </a:solidFill>
              </a:rPr>
              <a:t>КОНТАКТЫ СПЕЦИАЛИСТОВ ПО ВОПРОСАМ </a:t>
            </a:r>
            <a:r>
              <a:rPr lang="ru-RU" sz="2000" spc="-25" dirty="0" smtClean="0">
                <a:solidFill>
                  <a:srgbClr val="4D4D4D"/>
                </a:solidFill>
              </a:rPr>
              <a:t> ЗАПОЛНЕНИЯ  ФОРМ СТАТИСТИЧЕСКИХ НАБЛЮДЕНИЙ</a:t>
            </a:r>
            <a:r>
              <a:rPr lang="ru-RU" sz="2000" spc="-25" dirty="0"/>
              <a:t/>
            </a:r>
            <a:br>
              <a:rPr lang="ru-RU" sz="2000" spc="-25" dirty="0"/>
            </a:br>
            <a:endParaRPr lang="ru-RU" sz="2000" spc="-25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03268" y="5007126"/>
            <a:ext cx="36679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>Форма № 4-ТЭР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ru-RU" dirty="0"/>
              <a:t>Полякова Мария Сергеевна 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+</a:t>
            </a:r>
            <a:r>
              <a:rPr lang="ru-RU" dirty="0"/>
              <a:t>7 (342) 236-07-06 доб. 1-73#</a:t>
            </a:r>
          </a:p>
          <a:p>
            <a:pPr lvl="0"/>
            <a:r>
              <a:rPr lang="ru-RU" dirty="0">
                <a:solidFill>
                  <a:prstClr val="white"/>
                </a:solidFill>
              </a:rPr>
              <a:t>+7 (342) 236-09-71 доб. 2-30#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3268" y="3548140"/>
            <a:ext cx="38211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Форма № П-1 </a:t>
            </a:r>
          </a:p>
          <a:p>
            <a:r>
              <a:rPr lang="ru-RU" dirty="0" smtClean="0"/>
              <a:t>Селезнева Евгения Федоровна  </a:t>
            </a:r>
          </a:p>
          <a:p>
            <a:r>
              <a:rPr lang="ru-RU" dirty="0" smtClean="0"/>
              <a:t>+</a:t>
            </a:r>
            <a:r>
              <a:rPr lang="ru-RU" dirty="0"/>
              <a:t>7 (342) </a:t>
            </a:r>
            <a:r>
              <a:rPr lang="ru-RU" dirty="0" smtClean="0"/>
              <a:t>236-09-71 </a:t>
            </a:r>
            <a:r>
              <a:rPr lang="ru-RU" dirty="0"/>
              <a:t>доб. </a:t>
            </a:r>
            <a:r>
              <a:rPr lang="ru-RU" dirty="0" smtClean="0"/>
              <a:t>2-36#</a:t>
            </a:r>
            <a:endParaRPr lang="ru-RU" dirty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45181" y="1709159"/>
            <a:ext cx="302521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Адрес электронной почты:</a:t>
            </a:r>
          </a:p>
          <a:p>
            <a:pPr algn="ctr"/>
            <a:r>
              <a:rPr lang="ru-RU" dirty="0"/>
              <a:t>P59_</a:t>
            </a:r>
            <a:r>
              <a:rPr lang="en-US" dirty="0"/>
              <a:t>prom</a:t>
            </a:r>
            <a:r>
              <a:rPr lang="ru-RU" dirty="0"/>
              <a:t>@gks.ru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3268" y="1674673"/>
            <a:ext cx="635301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4D4D4D"/>
                </a:solidFill>
              </a:rPr>
              <a:t>Отдел статистики предприятий, </a:t>
            </a:r>
            <a:endParaRPr lang="ru-RU" b="1" dirty="0" smtClean="0">
              <a:solidFill>
                <a:srgbClr val="4D4D4D"/>
              </a:solidFill>
            </a:endParaRPr>
          </a:p>
          <a:p>
            <a:r>
              <a:rPr lang="ru-RU" b="1" dirty="0" smtClean="0">
                <a:solidFill>
                  <a:srgbClr val="4D4D4D"/>
                </a:solidFill>
              </a:rPr>
              <a:t>ведения </a:t>
            </a:r>
            <a:r>
              <a:rPr lang="ru-RU" b="1" dirty="0">
                <a:solidFill>
                  <a:srgbClr val="4D4D4D"/>
                </a:solidFill>
              </a:rPr>
              <a:t>Статистического регистра и общероссийских </a:t>
            </a:r>
            <a:r>
              <a:rPr lang="ru-RU" b="1" dirty="0" smtClean="0">
                <a:solidFill>
                  <a:srgbClr val="4D4D4D"/>
                </a:solidFill>
              </a:rPr>
              <a:t>классификаторов</a:t>
            </a:r>
          </a:p>
          <a:p>
            <a:r>
              <a:rPr lang="ru-RU" b="1" dirty="0">
                <a:solidFill>
                  <a:srgbClr val="4D4D4D"/>
                </a:solidFill>
              </a:rPr>
              <a:t>+7 (342) 236-09-71 доб. </a:t>
            </a:r>
            <a:r>
              <a:rPr lang="ru-RU" b="1" dirty="0" smtClean="0">
                <a:solidFill>
                  <a:srgbClr val="4D4D4D"/>
                </a:solidFill>
              </a:rPr>
              <a:t>2-30#</a:t>
            </a:r>
            <a:endParaRPr lang="ru-RU" b="1" dirty="0">
              <a:solidFill>
                <a:srgbClr val="4D4D4D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890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5359" t="5267" r="15912" b="3384"/>
          <a:stretch/>
        </p:blipFill>
        <p:spPr>
          <a:xfrm>
            <a:off x="3044902" y="454599"/>
            <a:ext cx="8808117" cy="5939517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01" y="536261"/>
            <a:ext cx="2612895" cy="1162303"/>
          </a:xfrm>
        </p:spPr>
        <p:txBody>
          <a:bodyPr/>
          <a:lstStyle/>
          <a:p>
            <a:r>
              <a:rPr lang="ru-RU" dirty="0" smtClean="0">
                <a:solidFill>
                  <a:srgbClr val="4D4D4D"/>
                </a:solidFill>
              </a:rPr>
              <a:t>Рубрика </a:t>
            </a:r>
          </a:p>
          <a:p>
            <a:r>
              <a:rPr lang="ru-RU" dirty="0" smtClean="0">
                <a:solidFill>
                  <a:srgbClr val="4D4D4D"/>
                </a:solidFill>
              </a:rPr>
              <a:t>Респондентам</a:t>
            </a:r>
            <a:endParaRPr lang="ru-RU" dirty="0">
              <a:solidFill>
                <a:srgbClr val="4D4D4D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836724" y="1339272"/>
            <a:ext cx="1612237" cy="481805"/>
          </a:xfrm>
          <a:prstGeom prst="ellipse">
            <a:avLst/>
          </a:prstGeom>
          <a:noFill/>
          <a:ln w="28575">
            <a:solidFill>
              <a:srgbClr val="D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 rot="1907065">
            <a:off x="5590493" y="1703668"/>
            <a:ext cx="558037" cy="259310"/>
          </a:xfrm>
          <a:prstGeom prst="downArrow">
            <a:avLst/>
          </a:prstGeom>
          <a:noFill/>
          <a:ln>
            <a:solidFill>
              <a:srgbClr val="D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580830" y="1580174"/>
            <a:ext cx="3674691" cy="2339610"/>
          </a:xfrm>
          <a:prstGeom prst="ellipse">
            <a:avLst/>
          </a:prstGeom>
          <a:noFill/>
          <a:ln>
            <a:solidFill>
              <a:srgbClr val="D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45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196" y="536261"/>
            <a:ext cx="2734709" cy="1630391"/>
          </a:xfrm>
        </p:spPr>
        <p:txBody>
          <a:bodyPr/>
          <a:lstStyle/>
          <a:p>
            <a:r>
              <a:rPr lang="ru-RU" sz="2600" dirty="0" smtClean="0">
                <a:solidFill>
                  <a:srgbClr val="4D4D4D"/>
                </a:solidFill>
              </a:rPr>
              <a:t>Альбом форм федерального статистического наблюдения</a:t>
            </a:r>
            <a:endParaRPr lang="ru-RU" sz="2600" dirty="0">
              <a:solidFill>
                <a:srgbClr val="4D4D4D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265" t="5615" r="1943" b="3747"/>
          <a:stretch/>
        </p:blipFill>
        <p:spPr>
          <a:xfrm>
            <a:off x="6238430" y="814887"/>
            <a:ext cx="5230998" cy="4107491"/>
          </a:xfrm>
          <a:prstGeom prst="rect">
            <a:avLst/>
          </a:prstGeom>
          <a:ln w="12700">
            <a:noFill/>
          </a:ln>
        </p:spPr>
      </p:pic>
      <p:sp>
        <p:nvSpPr>
          <p:cNvPr id="5" name="Овал 4"/>
          <p:cNvSpPr/>
          <p:nvPr/>
        </p:nvSpPr>
        <p:spPr>
          <a:xfrm>
            <a:off x="6409346" y="1768979"/>
            <a:ext cx="2444583" cy="321193"/>
          </a:xfrm>
          <a:prstGeom prst="ellipse">
            <a:avLst/>
          </a:prstGeom>
          <a:noFill/>
          <a:ln w="28575">
            <a:solidFill>
              <a:srgbClr val="D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15806" t="5785" r="16478" b="5510"/>
          <a:stretch/>
        </p:blipFill>
        <p:spPr bwMode="auto">
          <a:xfrm>
            <a:off x="292196" y="2202139"/>
            <a:ext cx="5450577" cy="43422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Овал 6"/>
          <p:cNvSpPr/>
          <p:nvPr/>
        </p:nvSpPr>
        <p:spPr>
          <a:xfrm>
            <a:off x="292195" y="3837062"/>
            <a:ext cx="1673337" cy="441209"/>
          </a:xfrm>
          <a:prstGeom prst="ellipse">
            <a:avLst/>
          </a:prstGeom>
          <a:noFill/>
          <a:ln w="28575">
            <a:solidFill>
              <a:srgbClr val="D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prstClr val="white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2025353" y="2025353"/>
            <a:ext cx="4597638" cy="2032313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2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189" y="536270"/>
            <a:ext cx="5219848" cy="937114"/>
          </a:xfrm>
        </p:spPr>
        <p:txBody>
          <a:bodyPr/>
          <a:lstStyle/>
          <a:p>
            <a:r>
              <a:rPr lang="ru-RU" sz="2600" dirty="0" smtClean="0">
                <a:solidFill>
                  <a:srgbClr val="4D4D4D"/>
                </a:solidFill>
              </a:rPr>
              <a:t>Уведомление о кодах по общероссийским классификаторам и </a:t>
            </a:r>
            <a:r>
              <a:rPr lang="ru-RU" sz="2600" b="1" dirty="0" smtClean="0">
                <a:solidFill>
                  <a:srgbClr val="4D4D4D"/>
                </a:solidFill>
              </a:rPr>
              <a:t>перечень форм</a:t>
            </a:r>
            <a:endParaRPr lang="ru-RU" sz="2600" b="1" dirty="0">
              <a:solidFill>
                <a:srgbClr val="4D4D4D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1643" t="4766" r="12439" b="6760"/>
          <a:stretch/>
        </p:blipFill>
        <p:spPr>
          <a:xfrm>
            <a:off x="360718" y="2596048"/>
            <a:ext cx="5845323" cy="4126323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232449" y="4339391"/>
            <a:ext cx="2050474" cy="228653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b="1" dirty="0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5978" t="4787" r="3992" b="3587"/>
          <a:stretch/>
        </p:blipFill>
        <p:spPr>
          <a:xfrm>
            <a:off x="6141806" y="128187"/>
            <a:ext cx="5807662" cy="3296804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4"/>
          <a:srcRect l="3118" t="44885" r="6760" b="4368"/>
          <a:stretch/>
        </p:blipFill>
        <p:spPr>
          <a:xfrm>
            <a:off x="6648628" y="3948157"/>
            <a:ext cx="5050565" cy="2774214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6206041" y="1150386"/>
            <a:ext cx="2050474" cy="228653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b="1" dirty="0">
              <a:solidFill>
                <a:prstClr val="white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206041" y="1386649"/>
            <a:ext cx="2985242" cy="389940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b="1" dirty="0">
              <a:solidFill>
                <a:prstClr val="white"/>
              </a:solidFill>
            </a:endParaRPr>
          </a:p>
        </p:txBody>
      </p:sp>
      <p:cxnSp>
        <p:nvCxnSpPr>
          <p:cNvPr id="11" name="Прямая со стрелкой 10"/>
          <p:cNvCxnSpPr>
            <a:endCxn id="9" idx="2"/>
          </p:cNvCxnSpPr>
          <p:nvPr/>
        </p:nvCxnSpPr>
        <p:spPr>
          <a:xfrm flipV="1">
            <a:off x="3879791" y="1581619"/>
            <a:ext cx="2326250" cy="2757772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трелка вправо 13"/>
          <p:cNvSpPr/>
          <p:nvPr/>
        </p:nvSpPr>
        <p:spPr>
          <a:xfrm rot="17186438">
            <a:off x="6120530" y="1909323"/>
            <a:ext cx="349119" cy="484632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8041593" y="1776589"/>
            <a:ext cx="606751" cy="2562802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07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439400" y="1294736"/>
            <a:ext cx="10002342" cy="4190525"/>
          </a:xfrm>
          <a:ln>
            <a:noFill/>
          </a:ln>
        </p:spPr>
        <p:txBody>
          <a:bodyPr>
            <a:normAutofit/>
          </a:bodyPr>
          <a:lstStyle/>
          <a:p>
            <a:pPr indent="438150" algn="just"/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endParaRPr lang="ru-RU" dirty="0"/>
          </a:p>
          <a:p>
            <a:pPr>
              <a:lnSpc>
                <a:spcPct val="80000"/>
              </a:lnSpc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1439426" y="183571"/>
            <a:ext cx="10402435" cy="121973"/>
            <a:chOff x="1439587" y="2710536"/>
            <a:chExt cx="10403789" cy="121945"/>
          </a:xfrm>
        </p:grpSpPr>
        <p:sp>
          <p:nvSpPr>
            <p:cNvPr id="21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38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" name="Прямоугольник 2"/>
          <p:cNvSpPr/>
          <p:nvPr/>
        </p:nvSpPr>
        <p:spPr>
          <a:xfrm>
            <a:off x="632389" y="413211"/>
            <a:ext cx="1060166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ru-RU" sz="1600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lang="ru-RU" sz="2800" spc="-10" dirty="0">
                <a:solidFill>
                  <a:srgbClr val="4D4D4D"/>
                </a:solidFill>
                <a:latin typeface="Arial"/>
                <a:cs typeface="Arial"/>
              </a:rPr>
              <a:t>В соответствии с изменениями Федерального закона от 29.11.2007 № 282-ФЗ </a:t>
            </a:r>
            <a:endParaRPr lang="ru-RU" sz="2800" spc="-10" dirty="0" smtClean="0">
              <a:solidFill>
                <a:srgbClr val="4D4D4D"/>
              </a:solidFill>
              <a:latin typeface="Arial"/>
              <a:cs typeface="Arial"/>
            </a:endParaRPr>
          </a:p>
          <a:p>
            <a:pPr algn="ctr" defTabSz="914400">
              <a:lnSpc>
                <a:spcPct val="150000"/>
              </a:lnSpc>
            </a:pPr>
            <a:r>
              <a:rPr lang="ru-RU" sz="2000" spc="-10" dirty="0" smtClean="0">
                <a:solidFill>
                  <a:srgbClr val="4D4D4D"/>
                </a:solidFill>
                <a:latin typeface="Arial"/>
                <a:cs typeface="Arial"/>
              </a:rPr>
              <a:t>«</a:t>
            </a:r>
            <a:r>
              <a:rPr lang="ru-RU" sz="2000" spc="-10" dirty="0">
                <a:solidFill>
                  <a:srgbClr val="4D4D4D"/>
                </a:solidFill>
                <a:latin typeface="Arial"/>
                <a:cs typeface="Arial"/>
              </a:rPr>
              <a:t>Об официальном статистическом учете и системе государственной статистики в Российской Федерации» </a:t>
            </a:r>
            <a:endParaRPr lang="ru-RU" sz="2000" spc="-10" dirty="0" smtClean="0">
              <a:solidFill>
                <a:srgbClr val="4D4D4D"/>
              </a:solidFill>
              <a:latin typeface="Arial"/>
              <a:cs typeface="Arial"/>
            </a:endParaRPr>
          </a:p>
          <a:p>
            <a:pPr algn="ctr" defTabSz="914400">
              <a:lnSpc>
                <a:spcPct val="150000"/>
              </a:lnSpc>
            </a:pPr>
            <a:r>
              <a:rPr lang="ru-RU" sz="2800" spc="-10" dirty="0" smtClean="0">
                <a:solidFill>
                  <a:srgbClr val="4D4D4D"/>
                </a:solidFill>
                <a:latin typeface="Arial"/>
                <a:cs typeface="Arial"/>
              </a:rPr>
              <a:t>(</a:t>
            </a:r>
            <a:r>
              <a:rPr lang="ru-RU" sz="2800" spc="-10" dirty="0">
                <a:solidFill>
                  <a:srgbClr val="4D4D4D"/>
                </a:solidFill>
                <a:latin typeface="Arial"/>
                <a:cs typeface="Arial"/>
              </a:rPr>
              <a:t>Федеральный закон от 30.12.2020 № 500) </a:t>
            </a:r>
            <a:endParaRPr lang="ru-RU" sz="2800" spc="-10" dirty="0" smtClean="0">
              <a:solidFill>
                <a:srgbClr val="4D4D4D"/>
              </a:solidFill>
              <a:latin typeface="Arial"/>
              <a:cs typeface="Arial"/>
            </a:endParaRPr>
          </a:p>
          <a:p>
            <a:pPr algn="ctr" defTabSz="914400">
              <a:lnSpc>
                <a:spcPct val="150000"/>
              </a:lnSpc>
            </a:pPr>
            <a:r>
              <a:rPr lang="ru-RU" sz="2800" spc="-10" dirty="0" smtClean="0">
                <a:solidFill>
                  <a:srgbClr val="4D4D4D"/>
                </a:solidFill>
                <a:latin typeface="Arial"/>
                <a:cs typeface="Arial"/>
              </a:rPr>
              <a:t>все респонденты обязаны </a:t>
            </a:r>
            <a:r>
              <a:rPr lang="ru-RU" sz="2800" spc="-10" dirty="0">
                <a:solidFill>
                  <a:srgbClr val="4D4D4D"/>
                </a:solidFill>
                <a:latin typeface="Arial"/>
                <a:cs typeface="Arial"/>
              </a:rPr>
              <a:t>предоставлять первичные статистические данные по формам федерального статистического наблюдения исключительно </a:t>
            </a:r>
            <a:endParaRPr lang="ru-RU" sz="2800" spc="-10" dirty="0" smtClean="0">
              <a:solidFill>
                <a:srgbClr val="4D4D4D"/>
              </a:solidFill>
              <a:latin typeface="Arial"/>
              <a:cs typeface="Arial"/>
            </a:endParaRPr>
          </a:p>
          <a:p>
            <a:pPr algn="ctr" defTabSz="914400">
              <a:lnSpc>
                <a:spcPct val="150000"/>
              </a:lnSpc>
            </a:pPr>
            <a:r>
              <a:rPr lang="ru-RU" sz="2800" u="sng" spc="-10" dirty="0" smtClean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lang="ru-RU" sz="2800" u="sng" spc="-10" dirty="0">
                <a:solidFill>
                  <a:srgbClr val="C00000"/>
                </a:solidFill>
                <a:latin typeface="Arial"/>
                <a:cs typeface="Arial"/>
              </a:rPr>
              <a:t>форме электронного документа, подписанного электронной </a:t>
            </a:r>
            <a:r>
              <a:rPr lang="ru-RU" sz="2800" u="sng" spc="-10" dirty="0" smtClean="0">
                <a:solidFill>
                  <a:srgbClr val="C00000"/>
                </a:solidFill>
                <a:latin typeface="Arial"/>
                <a:cs typeface="Arial"/>
              </a:rPr>
              <a:t>подписью </a:t>
            </a:r>
            <a:endParaRPr lang="ru-RU" sz="2800" u="sng" spc="-10" dirty="0">
              <a:solidFill>
                <a:srgbClr val="C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587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181" y="399529"/>
            <a:ext cx="5758240" cy="1094948"/>
          </a:xfrm>
        </p:spPr>
        <p:txBody>
          <a:bodyPr/>
          <a:lstStyle/>
          <a:p>
            <a:r>
              <a:rPr lang="ru-RU" dirty="0" smtClean="0">
                <a:solidFill>
                  <a:srgbClr val="4D4D4D"/>
                </a:solidFill>
              </a:rPr>
              <a:t>Статистическая отчетность </a:t>
            </a:r>
          </a:p>
          <a:p>
            <a:r>
              <a:rPr lang="ru-RU" dirty="0" smtClean="0">
                <a:solidFill>
                  <a:srgbClr val="4D4D4D"/>
                </a:solidFill>
              </a:rPr>
              <a:t>в электронном виде</a:t>
            </a:r>
            <a:endParaRPr lang="ru-RU" dirty="0">
              <a:solidFill>
                <a:srgbClr val="4D4D4D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2"/>
          <a:srcRect l="15651" t="5785" r="17407" b="8264"/>
          <a:stretch/>
        </p:blipFill>
        <p:spPr bwMode="auto">
          <a:xfrm>
            <a:off x="5144568" y="538384"/>
            <a:ext cx="6682811" cy="56829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Овал 10"/>
          <p:cNvSpPr/>
          <p:nvPr/>
        </p:nvSpPr>
        <p:spPr>
          <a:xfrm>
            <a:off x="7238289" y="2726108"/>
            <a:ext cx="4708732" cy="643205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26" name="Рисунок 25"/>
          <p:cNvPicPr/>
          <p:nvPr/>
        </p:nvPicPr>
        <p:blipFill rotWithShape="1">
          <a:blip r:embed="rId3"/>
          <a:srcRect l="15806" t="5785" r="16478" b="5510"/>
          <a:stretch/>
        </p:blipFill>
        <p:spPr bwMode="auto">
          <a:xfrm>
            <a:off x="401026" y="1542514"/>
            <a:ext cx="4512803" cy="42857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Овал 28"/>
          <p:cNvSpPr/>
          <p:nvPr/>
        </p:nvSpPr>
        <p:spPr>
          <a:xfrm>
            <a:off x="292181" y="2452643"/>
            <a:ext cx="1630623" cy="384561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>
              <a:solidFill>
                <a:prstClr val="white"/>
              </a:solidFill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1922804" y="2050991"/>
            <a:ext cx="3409772" cy="59393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29" idx="6"/>
          </p:cNvCxnSpPr>
          <p:nvPr/>
        </p:nvCxnSpPr>
        <p:spPr>
          <a:xfrm flipV="1">
            <a:off x="1922804" y="2264636"/>
            <a:ext cx="3409772" cy="3802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29" idx="6"/>
          </p:cNvCxnSpPr>
          <p:nvPr/>
        </p:nvCxnSpPr>
        <p:spPr>
          <a:xfrm flipV="1">
            <a:off x="1922804" y="2546647"/>
            <a:ext cx="3409772" cy="9827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39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439400" y="1294736"/>
            <a:ext cx="10002342" cy="4190525"/>
          </a:xfrm>
          <a:ln>
            <a:noFill/>
          </a:ln>
        </p:spPr>
        <p:txBody>
          <a:bodyPr>
            <a:normAutofit/>
          </a:bodyPr>
          <a:lstStyle/>
          <a:p>
            <a:pPr indent="438150" algn="just"/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endParaRPr lang="ru-RU" dirty="0"/>
          </a:p>
          <a:p>
            <a:pPr>
              <a:lnSpc>
                <a:spcPct val="80000"/>
              </a:lnSpc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1439426" y="183571"/>
            <a:ext cx="10402435" cy="121973"/>
            <a:chOff x="1439587" y="2710536"/>
            <a:chExt cx="10403789" cy="121945"/>
          </a:xfrm>
        </p:grpSpPr>
        <p:sp>
          <p:nvSpPr>
            <p:cNvPr id="21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38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" name="Прямоугольник 2"/>
          <p:cNvSpPr/>
          <p:nvPr/>
        </p:nvSpPr>
        <p:spPr>
          <a:xfrm>
            <a:off x="632389" y="413211"/>
            <a:ext cx="10601667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ru-RU" sz="1600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endParaRPr lang="ru-RU" sz="2800" u="sng" spc="-1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2"/>
          <a:srcRect l="16034" t="6390" r="17266" b="3627"/>
          <a:stretch/>
        </p:blipFill>
        <p:spPr bwMode="auto">
          <a:xfrm>
            <a:off x="423785" y="1297491"/>
            <a:ext cx="5432524" cy="50596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699" y="683663"/>
            <a:ext cx="354090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dirty="0" smtClean="0"/>
              <a:t>Контакты специалистов</a:t>
            </a:r>
            <a:endParaRPr lang="ru-RU" sz="2600" dirty="0"/>
          </a:p>
        </p:txBody>
      </p:sp>
      <p:pic>
        <p:nvPicPr>
          <p:cNvPr id="14" name="Рисунок 13"/>
          <p:cNvPicPr/>
          <p:nvPr/>
        </p:nvPicPr>
        <p:blipFill rotWithShape="1">
          <a:blip r:embed="rId3"/>
          <a:srcRect l="15806" t="5785" r="16788" b="5785"/>
          <a:stretch/>
        </p:blipFill>
        <p:spPr bwMode="auto">
          <a:xfrm>
            <a:off x="6093152" y="1176106"/>
            <a:ext cx="5959412" cy="50596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Овал 14"/>
          <p:cNvSpPr/>
          <p:nvPr/>
        </p:nvSpPr>
        <p:spPr>
          <a:xfrm>
            <a:off x="2991027" y="3443954"/>
            <a:ext cx="1504060" cy="374449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b="1" dirty="0">
              <a:solidFill>
                <a:prstClr val="white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4341264" y="2350094"/>
            <a:ext cx="2085173" cy="109386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52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6990460" y="811850"/>
            <a:ext cx="5091110" cy="4061137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rgbClr val="4D4D4D"/>
                </a:solidFill>
              </a:rPr>
              <a:t>Изменения в форме </a:t>
            </a:r>
          </a:p>
          <a:p>
            <a:pPr algn="ctr"/>
            <a:r>
              <a:rPr lang="ru-RU" sz="3000" b="1" dirty="0" smtClean="0">
                <a:solidFill>
                  <a:srgbClr val="4D4D4D"/>
                </a:solidFill>
              </a:rPr>
              <a:t>№ П-1 </a:t>
            </a:r>
          </a:p>
          <a:p>
            <a:pPr algn="ctr"/>
            <a:r>
              <a:rPr lang="ru-RU" sz="3000" b="1" dirty="0" smtClean="0">
                <a:solidFill>
                  <a:srgbClr val="4D4D4D"/>
                </a:solidFill>
              </a:rPr>
              <a:t>«Сведения о производстве и отгрузке товаров и услуг» </a:t>
            </a:r>
          </a:p>
          <a:p>
            <a:pPr algn="ctr"/>
            <a:r>
              <a:rPr lang="ru-RU" sz="3000" b="1" dirty="0" smtClean="0">
                <a:solidFill>
                  <a:srgbClr val="4D4D4D"/>
                </a:solidFill>
              </a:rPr>
              <a:t>в </a:t>
            </a:r>
            <a:r>
              <a:rPr lang="ru-RU" sz="3000" b="1" dirty="0" smtClean="0">
                <a:solidFill>
                  <a:srgbClr val="4D4D4D"/>
                </a:solidFill>
              </a:rPr>
              <a:t>2022 </a:t>
            </a:r>
            <a:r>
              <a:rPr lang="ru-RU" sz="3000" b="1" dirty="0" smtClean="0">
                <a:solidFill>
                  <a:srgbClr val="4D4D4D"/>
                </a:solidFill>
              </a:rPr>
              <a:t>году</a:t>
            </a:r>
            <a:endParaRPr lang="ru-RU" sz="3000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2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2664</TotalTime>
  <Words>1562</Words>
  <Application>Microsoft Office PowerPoint</Application>
  <PresentationFormat>Произвольный</PresentationFormat>
  <Paragraphs>225</Paragraphs>
  <Slides>29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Полякова Мария Сергеевна</dc:creator>
  <cp:lastModifiedBy>Чезарри Светлана Валерьевна</cp:lastModifiedBy>
  <cp:revision>158</cp:revision>
  <dcterms:created xsi:type="dcterms:W3CDTF">2021-10-25T06:14:00Z</dcterms:created>
  <dcterms:modified xsi:type="dcterms:W3CDTF">2022-01-24T11:13:33Z</dcterms:modified>
</cp:coreProperties>
</file>